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4"/>
    <p:sldMasterId id="2147483665" r:id="rId5"/>
    <p:sldMasterId id="2147483673" r:id="rId6"/>
    <p:sldMasterId id="2147483678" r:id="rId7"/>
    <p:sldMasterId id="2147483688" r:id="rId8"/>
    <p:sldMasterId id="2147483698" r:id="rId9"/>
  </p:sldMasterIdLst>
  <p:notesMasterIdLst>
    <p:notesMasterId r:id="rId69"/>
  </p:notesMasterIdLst>
  <p:sldIdLst>
    <p:sldId id="296" r:id="rId10"/>
    <p:sldId id="323" r:id="rId11"/>
    <p:sldId id="320" r:id="rId12"/>
    <p:sldId id="436" r:id="rId13"/>
    <p:sldId id="332" r:id="rId14"/>
    <p:sldId id="380" r:id="rId15"/>
    <p:sldId id="328" r:id="rId16"/>
    <p:sldId id="421" r:id="rId17"/>
    <p:sldId id="330" r:id="rId18"/>
    <p:sldId id="333" r:id="rId19"/>
    <p:sldId id="334" r:id="rId20"/>
    <p:sldId id="356" r:id="rId21"/>
    <p:sldId id="427" r:id="rId22"/>
    <p:sldId id="395" r:id="rId23"/>
    <p:sldId id="394" r:id="rId24"/>
    <p:sldId id="340" r:id="rId25"/>
    <p:sldId id="396" r:id="rId26"/>
    <p:sldId id="397" r:id="rId27"/>
    <p:sldId id="355" r:id="rId28"/>
    <p:sldId id="377" r:id="rId29"/>
    <p:sldId id="364" r:id="rId30"/>
    <p:sldId id="367" r:id="rId31"/>
    <p:sldId id="368" r:id="rId32"/>
    <p:sldId id="371" r:id="rId33"/>
    <p:sldId id="433" r:id="rId34"/>
    <p:sldId id="373" r:id="rId35"/>
    <p:sldId id="369" r:id="rId36"/>
    <p:sldId id="372" r:id="rId37"/>
    <p:sldId id="370" r:id="rId38"/>
    <p:sldId id="382" r:id="rId39"/>
    <p:sldId id="385" r:id="rId40"/>
    <p:sldId id="386" r:id="rId41"/>
    <p:sldId id="434" r:id="rId42"/>
    <p:sldId id="432" r:id="rId43"/>
    <p:sldId id="379" r:id="rId44"/>
    <p:sldId id="388" r:id="rId45"/>
    <p:sldId id="389" r:id="rId46"/>
    <p:sldId id="390" r:id="rId47"/>
    <p:sldId id="391" r:id="rId48"/>
    <p:sldId id="392" r:id="rId49"/>
    <p:sldId id="401" r:id="rId50"/>
    <p:sldId id="404" r:id="rId51"/>
    <p:sldId id="405" r:id="rId52"/>
    <p:sldId id="406" r:id="rId53"/>
    <p:sldId id="407" r:id="rId54"/>
    <p:sldId id="403" r:id="rId55"/>
    <p:sldId id="408" r:id="rId56"/>
    <p:sldId id="409" r:id="rId57"/>
    <p:sldId id="410" r:id="rId58"/>
    <p:sldId id="402" r:id="rId59"/>
    <p:sldId id="411" r:id="rId60"/>
    <p:sldId id="414" r:id="rId61"/>
    <p:sldId id="425" r:id="rId62"/>
    <p:sldId id="417" r:id="rId63"/>
    <p:sldId id="420" r:id="rId64"/>
    <p:sldId id="435" r:id="rId65"/>
    <p:sldId id="418" r:id="rId66"/>
    <p:sldId id="428" r:id="rId67"/>
    <p:sldId id="429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5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BA8310-3723-9364-62A9-245F85FFDCDC}" name="Guest User" initials="GU" userId="S::urn:spo:anon#85389eb8bfc214a106f85cd940aa123752192a366558903bca3d383b2c42eb9c::" providerId="AD"/>
  <p188:author id="{D9A72945-81D9-2620-DB74-BE9071EAB4C0}" name="Tessa Devreese" initials="TD" userId="S::tessa.devreese@relondon.gov.uk::01b03f44-bbf3-4cba-9e79-915b5d978e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215FD-5F11-D4D9-F220-4FBDE62B5841}" v="17" dt="2023-06-27T11:39:36.315"/>
    <p1510:client id="{20041FDB-674B-2D39-C184-BC73E96F414D}" v="20" dt="2023-06-21T09:58:12.804"/>
    <p1510:client id="{3A70399D-A52E-E2B1-717E-42E5BF024579}" v="3" dt="2023-06-28T10:36:12.632"/>
    <p1510:client id="{6C0202B7-9BE5-E1AD-AEF5-E4A6CCE19D04}" v="2" dt="2023-06-28T08:43:47.322"/>
    <p1510:client id="{6D2757D8-8514-A443-FAED-34CF2DFFE754}" v="2" dt="2023-06-27T11:14:25.1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98" autoAdjust="0"/>
    <p:restoredTop sz="94692"/>
  </p:normalViewPr>
  <p:slideViewPr>
    <p:cSldViewPr snapToGrid="0" showGuides="1">
      <p:cViewPr varScale="1">
        <p:scale>
          <a:sx n="68" d="100"/>
          <a:sy n="68" d="100"/>
        </p:scale>
        <p:origin x="542" y="67"/>
      </p:cViewPr>
      <p:guideLst>
        <p:guide orient="horz" pos="2160"/>
        <p:guide pos="36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microsoft.com/office/2018/10/relationships/authors" Target="authors.xml"/><Relationship Id="rId7" Type="http://schemas.openxmlformats.org/officeDocument/2006/relationships/slideMaster" Target="slideMasters/slideMaster4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b9a956491ace283d46870d455413ed79f687501240908d93dda0d1783417b1da::" providerId="AD" clId="Web-{6C0202B7-9BE5-E1AD-AEF5-E4A6CCE19D04}"/>
    <pc:docChg chg="modSld">
      <pc:chgData name="Guest User" userId="S::urn:spo:anon#b9a956491ace283d46870d455413ed79f687501240908d93dda0d1783417b1da::" providerId="AD" clId="Web-{6C0202B7-9BE5-E1AD-AEF5-E4A6CCE19D04}" dt="2023-06-28T08:43:47.322" v="1" actId="1076"/>
      <pc:docMkLst>
        <pc:docMk/>
      </pc:docMkLst>
      <pc:sldChg chg="modSp">
        <pc:chgData name="Guest User" userId="S::urn:spo:anon#b9a956491ace283d46870d455413ed79f687501240908d93dda0d1783417b1da::" providerId="AD" clId="Web-{6C0202B7-9BE5-E1AD-AEF5-E4A6CCE19D04}" dt="2023-06-28T08:43:47.322" v="1" actId="1076"/>
        <pc:sldMkLst>
          <pc:docMk/>
          <pc:sldMk cId="2149656006" sldId="433"/>
        </pc:sldMkLst>
        <pc:spChg chg="mod">
          <ac:chgData name="Guest User" userId="S::urn:spo:anon#b9a956491ace283d46870d455413ed79f687501240908d93dda0d1783417b1da::" providerId="AD" clId="Web-{6C0202B7-9BE5-E1AD-AEF5-E4A6CCE19D04}" dt="2023-06-28T08:43:47.322" v="1" actId="1076"/>
          <ac:spMkLst>
            <pc:docMk/>
            <pc:sldMk cId="2149656006" sldId="433"/>
            <ac:spMk id="4" creationId="{83474AA3-D6EB-ED21-6E23-A00AC89CD48F}"/>
          </ac:spMkLst>
        </pc:spChg>
        <pc:spChg chg="mod">
          <ac:chgData name="Guest User" userId="S::urn:spo:anon#b9a956491ace283d46870d455413ed79f687501240908d93dda0d1783417b1da::" providerId="AD" clId="Web-{6C0202B7-9BE5-E1AD-AEF5-E4A6CCE19D04}" dt="2023-06-28T08:43:43.353" v="0" actId="1076"/>
          <ac:spMkLst>
            <pc:docMk/>
            <pc:sldMk cId="2149656006" sldId="433"/>
            <ac:spMk id="7" creationId="{EBD3CA07-562A-F3FA-9713-ACD5873D3932}"/>
          </ac:spMkLst>
        </pc:spChg>
      </pc:sldChg>
    </pc:docChg>
  </pc:docChgLst>
  <pc:docChgLst>
    <pc:chgData name="Guest User" userId="S::urn:spo:anon#b9a956491ace283d46870d455413ed79f687501240908d93dda0d1783417b1da::" providerId="AD" clId="Web-{067215FD-5F11-D4D9-F220-4FBDE62B5841}"/>
    <pc:docChg chg="modSld">
      <pc:chgData name="Guest User" userId="S::urn:spo:anon#b9a956491ace283d46870d455413ed79f687501240908d93dda0d1783417b1da::" providerId="AD" clId="Web-{067215FD-5F11-D4D9-F220-4FBDE62B5841}" dt="2023-06-27T11:39:36.315" v="13" actId="20577"/>
      <pc:docMkLst>
        <pc:docMk/>
      </pc:docMkLst>
      <pc:sldChg chg="modSp">
        <pc:chgData name="Guest User" userId="S::urn:spo:anon#b9a956491ace283d46870d455413ed79f687501240908d93dda0d1783417b1da::" providerId="AD" clId="Web-{067215FD-5F11-D4D9-F220-4FBDE62B5841}" dt="2023-06-27T11:39:36.315" v="13" actId="20577"/>
        <pc:sldMkLst>
          <pc:docMk/>
          <pc:sldMk cId="2993800834" sldId="435"/>
        </pc:sldMkLst>
        <pc:spChg chg="mod">
          <ac:chgData name="Guest User" userId="S::urn:spo:anon#b9a956491ace283d46870d455413ed79f687501240908d93dda0d1783417b1da::" providerId="AD" clId="Web-{067215FD-5F11-D4D9-F220-4FBDE62B5841}" dt="2023-06-27T11:39:29.690" v="11" actId="20577"/>
          <ac:spMkLst>
            <pc:docMk/>
            <pc:sldMk cId="2993800834" sldId="435"/>
            <ac:spMk id="4" creationId="{8988802E-7E34-415C-61A9-0295D109ED24}"/>
          </ac:spMkLst>
        </pc:spChg>
        <pc:spChg chg="mod">
          <ac:chgData name="Guest User" userId="S::urn:spo:anon#b9a956491ace283d46870d455413ed79f687501240908d93dda0d1783417b1da::" providerId="AD" clId="Web-{067215FD-5F11-D4D9-F220-4FBDE62B5841}" dt="2023-06-27T11:39:36.315" v="13" actId="20577"/>
          <ac:spMkLst>
            <pc:docMk/>
            <pc:sldMk cId="2993800834" sldId="435"/>
            <ac:spMk id="7" creationId="{8B93B15B-FF9D-3560-7CE9-68B5FAEFBFE2}"/>
          </ac:spMkLst>
        </pc:spChg>
        <pc:spChg chg="mod">
          <ac:chgData name="Guest User" userId="S::urn:spo:anon#b9a956491ace283d46870d455413ed79f687501240908d93dda0d1783417b1da::" providerId="AD" clId="Web-{067215FD-5F11-D4D9-F220-4FBDE62B5841}" dt="2023-06-27T11:39:27.549" v="9" actId="20577"/>
          <ac:spMkLst>
            <pc:docMk/>
            <pc:sldMk cId="2993800834" sldId="435"/>
            <ac:spMk id="12" creationId="{9AF978EB-C61E-8241-4AD9-3CF450D98399}"/>
          </ac:spMkLst>
        </pc:spChg>
      </pc:sldChg>
    </pc:docChg>
  </pc:docChgLst>
  <pc:docChgLst>
    <pc:chgData name="Guest User" userId="S::urn:spo:anon#b9a956491ace283d46870d455413ed79f687501240908d93dda0d1783417b1da::" providerId="AD" clId="Web-{6D2757D8-8514-A443-FAED-34CF2DFFE754}"/>
    <pc:docChg chg="addSld delSld">
      <pc:chgData name="Guest User" userId="S::urn:spo:anon#b9a956491ace283d46870d455413ed79f687501240908d93dda0d1783417b1da::" providerId="AD" clId="Web-{6D2757D8-8514-A443-FAED-34CF2DFFE754}" dt="2023-06-27T11:14:25.163" v="1"/>
      <pc:docMkLst>
        <pc:docMk/>
      </pc:docMkLst>
      <pc:sldChg chg="del">
        <pc:chgData name="Guest User" userId="S::urn:spo:anon#b9a956491ace283d46870d455413ed79f687501240908d93dda0d1783417b1da::" providerId="AD" clId="Web-{6D2757D8-8514-A443-FAED-34CF2DFFE754}" dt="2023-06-27T11:14:25.163" v="1"/>
        <pc:sldMkLst>
          <pc:docMk/>
          <pc:sldMk cId="2605076524" sldId="324"/>
        </pc:sldMkLst>
      </pc:sldChg>
      <pc:sldChg chg="add">
        <pc:chgData name="Guest User" userId="S::urn:spo:anon#b9a956491ace283d46870d455413ed79f687501240908d93dda0d1783417b1da::" providerId="AD" clId="Web-{6D2757D8-8514-A443-FAED-34CF2DFFE754}" dt="2023-06-27T11:14:13.647" v="0"/>
        <pc:sldMkLst>
          <pc:docMk/>
          <pc:sldMk cId="4024605732" sldId="436"/>
        </pc:sldMkLst>
      </pc:sldChg>
      <pc:sldMasterChg chg="addSldLayout">
        <pc:chgData name="Guest User" userId="S::urn:spo:anon#b9a956491ace283d46870d455413ed79f687501240908d93dda0d1783417b1da::" providerId="AD" clId="Web-{6D2757D8-8514-A443-FAED-34CF2DFFE754}" dt="2023-06-27T11:14:13.647" v="0"/>
        <pc:sldMasterMkLst>
          <pc:docMk/>
          <pc:sldMasterMk cId="165346372" sldId="2147483698"/>
        </pc:sldMasterMkLst>
        <pc:sldLayoutChg chg="add">
          <pc:chgData name="Guest User" userId="S::urn:spo:anon#b9a956491ace283d46870d455413ed79f687501240908d93dda0d1783417b1da::" providerId="AD" clId="Web-{6D2757D8-8514-A443-FAED-34CF2DFFE754}" dt="2023-06-27T11:14:13.647" v="0"/>
          <pc:sldLayoutMkLst>
            <pc:docMk/>
            <pc:sldMasterMk cId="165346372" sldId="2147483698"/>
            <pc:sldLayoutMk cId="232195007" sldId="2147483753"/>
          </pc:sldLayoutMkLst>
        </pc:sldLayoutChg>
        <pc:sldLayoutChg chg="add">
          <pc:chgData name="Guest User" userId="S::urn:spo:anon#b9a956491ace283d46870d455413ed79f687501240908d93dda0d1783417b1da::" providerId="AD" clId="Web-{6D2757D8-8514-A443-FAED-34CF2DFFE754}" dt="2023-06-27T11:14:13.647" v="0"/>
          <pc:sldLayoutMkLst>
            <pc:docMk/>
            <pc:sldMasterMk cId="165346372" sldId="2147483698"/>
            <pc:sldLayoutMk cId="2057491238" sldId="2147483754"/>
          </pc:sldLayoutMkLst>
        </pc:sldLayoutChg>
        <pc:sldLayoutChg chg="add">
          <pc:chgData name="Guest User" userId="S::urn:spo:anon#b9a956491ace283d46870d455413ed79f687501240908d93dda0d1783417b1da::" providerId="AD" clId="Web-{6D2757D8-8514-A443-FAED-34CF2DFFE754}" dt="2023-06-27T11:14:13.647" v="0"/>
          <pc:sldLayoutMkLst>
            <pc:docMk/>
            <pc:sldMasterMk cId="165346372" sldId="2147483698"/>
            <pc:sldLayoutMk cId="256510583" sldId="2147483755"/>
          </pc:sldLayoutMkLst>
        </pc:sldLayoutChg>
        <pc:sldLayoutChg chg="add">
          <pc:chgData name="Guest User" userId="S::urn:spo:anon#b9a956491ace283d46870d455413ed79f687501240908d93dda0d1783417b1da::" providerId="AD" clId="Web-{6D2757D8-8514-A443-FAED-34CF2DFFE754}" dt="2023-06-27T11:14:13.647" v="0"/>
          <pc:sldLayoutMkLst>
            <pc:docMk/>
            <pc:sldMasterMk cId="165346372" sldId="2147483698"/>
            <pc:sldLayoutMk cId="2977907030" sldId="2147483756"/>
          </pc:sldLayoutMkLst>
        </pc:sldLayoutChg>
        <pc:sldLayoutChg chg="add">
          <pc:chgData name="Guest User" userId="S::urn:spo:anon#b9a956491ace283d46870d455413ed79f687501240908d93dda0d1783417b1da::" providerId="AD" clId="Web-{6D2757D8-8514-A443-FAED-34CF2DFFE754}" dt="2023-06-27T11:14:13.647" v="0"/>
          <pc:sldLayoutMkLst>
            <pc:docMk/>
            <pc:sldMasterMk cId="165346372" sldId="2147483698"/>
            <pc:sldLayoutMk cId="2881237422" sldId="2147483757"/>
          </pc:sldLayoutMkLst>
        </pc:sldLayoutChg>
        <pc:sldLayoutChg chg="add">
          <pc:chgData name="Guest User" userId="S::urn:spo:anon#b9a956491ace283d46870d455413ed79f687501240908d93dda0d1783417b1da::" providerId="AD" clId="Web-{6D2757D8-8514-A443-FAED-34CF2DFFE754}" dt="2023-06-27T11:14:13.647" v="0"/>
          <pc:sldLayoutMkLst>
            <pc:docMk/>
            <pc:sldMasterMk cId="165346372" sldId="2147483698"/>
            <pc:sldLayoutMk cId="1435451484" sldId="2147483758"/>
          </pc:sldLayoutMkLst>
        </pc:sldLayoutChg>
      </pc:sldMasterChg>
    </pc:docChg>
  </pc:docChgLst>
  <pc:docChgLst>
    <pc:chgData name="Guest User" userId="S::urn:spo:anon#b9a956491ace283d46870d455413ed79f687501240908d93dda0d1783417b1da::" providerId="AD" clId="Web-{3A70399D-A52E-E2B1-717E-42E5BF024579}"/>
    <pc:docChg chg="modSld">
      <pc:chgData name="Guest User" userId="S::urn:spo:anon#b9a956491ace283d46870d455413ed79f687501240908d93dda0d1783417b1da::" providerId="AD" clId="Web-{3A70399D-A52E-E2B1-717E-42E5BF024579}" dt="2023-06-28T10:36:09.631" v="1" actId="20577"/>
      <pc:docMkLst>
        <pc:docMk/>
      </pc:docMkLst>
      <pc:sldChg chg="modSp">
        <pc:chgData name="Guest User" userId="S::urn:spo:anon#b9a956491ace283d46870d455413ed79f687501240908d93dda0d1783417b1da::" providerId="AD" clId="Web-{3A70399D-A52E-E2B1-717E-42E5BF024579}" dt="2023-06-28T10:36:09.631" v="1" actId="20577"/>
        <pc:sldMkLst>
          <pc:docMk/>
          <pc:sldMk cId="2993800834" sldId="435"/>
        </pc:sldMkLst>
        <pc:spChg chg="mod">
          <ac:chgData name="Guest User" userId="S::urn:spo:anon#b9a956491ace283d46870d455413ed79f687501240908d93dda0d1783417b1da::" providerId="AD" clId="Web-{3A70399D-A52E-E2B1-717E-42E5BF024579}" dt="2023-06-28T10:36:09.631" v="1" actId="20577"/>
          <ac:spMkLst>
            <pc:docMk/>
            <pc:sldMk cId="2993800834" sldId="435"/>
            <ac:spMk id="8" creationId="{5DF6F6BC-6812-ABD0-A593-F738B1B99211}"/>
          </ac:spMkLst>
        </pc:spChg>
        <pc:spChg chg="mod">
          <ac:chgData name="Guest User" userId="S::urn:spo:anon#b9a956491ace283d46870d455413ed79f687501240908d93dda0d1783417b1da::" providerId="AD" clId="Web-{3A70399D-A52E-E2B1-717E-42E5BF024579}" dt="2023-06-28T10:35:57.615" v="0" actId="20577"/>
          <ac:spMkLst>
            <pc:docMk/>
            <pc:sldMk cId="2993800834" sldId="435"/>
            <ac:spMk id="12" creationId="{9AF978EB-C61E-8241-4AD9-3CF450D98399}"/>
          </ac:spMkLst>
        </pc:spChg>
      </pc:sldChg>
    </pc:docChg>
  </pc:docChgLst>
  <pc:docChgLst>
    <pc:chgData name="Guest User" userId="S::urn:spo:anon#85389eb8bfc214a106f85cd940aa123752192a366558903bca3d383b2c42eb9c::" providerId="AD" clId="Web-{20041FDB-674B-2D39-C184-BC73E96F414D}"/>
    <pc:docChg chg="addSld delSld modSld">
      <pc:chgData name="Guest User" userId="S::urn:spo:anon#85389eb8bfc214a106f85cd940aa123752192a366558903bca3d383b2c42eb9c::" providerId="AD" clId="Web-{20041FDB-674B-2D39-C184-BC73E96F414D}" dt="2023-06-21T09:58:12.804" v="19" actId="20577"/>
      <pc:docMkLst>
        <pc:docMk/>
      </pc:docMkLst>
      <pc:sldChg chg="del">
        <pc:chgData name="Guest User" userId="S::urn:spo:anon#85389eb8bfc214a106f85cd940aa123752192a366558903bca3d383b2c42eb9c::" providerId="AD" clId="Web-{20041FDB-674B-2D39-C184-BC73E96F414D}" dt="2023-06-21T09:57:09.928" v="2"/>
        <pc:sldMkLst>
          <pc:docMk/>
          <pc:sldMk cId="1605107114" sldId="430"/>
        </pc:sldMkLst>
      </pc:sldChg>
      <pc:sldChg chg="del">
        <pc:chgData name="Guest User" userId="S::urn:spo:anon#85389eb8bfc214a106f85cd940aa123752192a366558903bca3d383b2c42eb9c::" providerId="AD" clId="Web-{20041FDB-674B-2D39-C184-BC73E96F414D}" dt="2023-06-21T09:57:02.099" v="0"/>
        <pc:sldMkLst>
          <pc:docMk/>
          <pc:sldMk cId="1183214442" sldId="431"/>
        </pc:sldMkLst>
      </pc:sldChg>
      <pc:sldChg chg="modSp add delCm">
        <pc:chgData name="Guest User" userId="S::urn:spo:anon#85389eb8bfc214a106f85cd940aa123752192a366558903bca3d383b2c42eb9c::" providerId="AD" clId="Web-{20041FDB-674B-2D39-C184-BC73E96F414D}" dt="2023-06-21T09:58:12.804" v="19" actId="20577"/>
        <pc:sldMkLst>
          <pc:docMk/>
          <pc:sldMk cId="2993800834" sldId="435"/>
        </pc:sldMkLst>
        <pc:spChg chg="mod">
          <ac:chgData name="Guest User" userId="S::urn:spo:anon#85389eb8bfc214a106f85cd940aa123752192a366558903bca3d383b2c42eb9c::" providerId="AD" clId="Web-{20041FDB-674B-2D39-C184-BC73E96F414D}" dt="2023-06-21T09:58:12.804" v="19" actId="20577"/>
          <ac:spMkLst>
            <pc:docMk/>
            <pc:sldMk cId="2993800834" sldId="435"/>
            <ac:spMk id="7" creationId="{8B93B15B-FF9D-3560-7CE9-68B5FAEFBFE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uest User" userId="S::urn:spo:anon#85389eb8bfc214a106f85cd940aa123752192a366558903bca3d383b2c42eb9c::" providerId="AD" clId="Web-{20041FDB-674B-2D39-C184-BC73E96F414D}" dt="2023-06-21T09:57:14.350" v="3"/>
              <pc2:cmMkLst xmlns:pc2="http://schemas.microsoft.com/office/powerpoint/2019/9/main/command">
                <pc:docMk/>
                <pc:sldMk cId="2993800834" sldId="435"/>
                <pc2:cmMk id="{CF8221E0-D930-46A1-A758-BDE96ED45993}"/>
              </pc2:cmMkLst>
            </pc226:cmChg>
          </p:ext>
        </pc:extLst>
      </pc:sldChg>
      <pc:sldMasterChg chg="addSldLayout">
        <pc:chgData name="Guest User" userId="S::urn:spo:anon#85389eb8bfc214a106f85cd940aa123752192a366558903bca3d383b2c42eb9c::" providerId="AD" clId="Web-{20041FDB-674B-2D39-C184-BC73E96F414D}" dt="2023-06-21T09:57:07.646" v="1"/>
        <pc:sldMasterMkLst>
          <pc:docMk/>
          <pc:sldMasterMk cId="165346372" sldId="2147483698"/>
        </pc:sldMasterMkLst>
        <pc:sldLayoutChg chg="add">
          <pc:chgData name="Guest User" userId="S::urn:spo:anon#85389eb8bfc214a106f85cd940aa123752192a366558903bca3d383b2c42eb9c::" providerId="AD" clId="Web-{20041FDB-674B-2D39-C184-BC73E96F414D}" dt="2023-06-21T09:57:07.646" v="1"/>
          <pc:sldLayoutMkLst>
            <pc:docMk/>
            <pc:sldMasterMk cId="165346372" sldId="2147483698"/>
            <pc:sldLayoutMk cId="232195007" sldId="2147483747"/>
          </pc:sldLayoutMkLst>
        </pc:sldLayoutChg>
        <pc:sldLayoutChg chg="add">
          <pc:chgData name="Guest User" userId="S::urn:spo:anon#85389eb8bfc214a106f85cd940aa123752192a366558903bca3d383b2c42eb9c::" providerId="AD" clId="Web-{20041FDB-674B-2D39-C184-BC73E96F414D}" dt="2023-06-21T09:57:07.646" v="1"/>
          <pc:sldLayoutMkLst>
            <pc:docMk/>
            <pc:sldMasterMk cId="165346372" sldId="2147483698"/>
            <pc:sldLayoutMk cId="2057491238" sldId="2147483748"/>
          </pc:sldLayoutMkLst>
        </pc:sldLayoutChg>
        <pc:sldLayoutChg chg="add">
          <pc:chgData name="Guest User" userId="S::urn:spo:anon#85389eb8bfc214a106f85cd940aa123752192a366558903bca3d383b2c42eb9c::" providerId="AD" clId="Web-{20041FDB-674B-2D39-C184-BC73E96F414D}" dt="2023-06-21T09:57:07.646" v="1"/>
          <pc:sldLayoutMkLst>
            <pc:docMk/>
            <pc:sldMasterMk cId="165346372" sldId="2147483698"/>
            <pc:sldLayoutMk cId="256510583" sldId="2147483749"/>
          </pc:sldLayoutMkLst>
        </pc:sldLayoutChg>
        <pc:sldLayoutChg chg="add">
          <pc:chgData name="Guest User" userId="S::urn:spo:anon#85389eb8bfc214a106f85cd940aa123752192a366558903bca3d383b2c42eb9c::" providerId="AD" clId="Web-{20041FDB-674B-2D39-C184-BC73E96F414D}" dt="2023-06-21T09:57:07.646" v="1"/>
          <pc:sldLayoutMkLst>
            <pc:docMk/>
            <pc:sldMasterMk cId="165346372" sldId="2147483698"/>
            <pc:sldLayoutMk cId="2977907030" sldId="2147483750"/>
          </pc:sldLayoutMkLst>
        </pc:sldLayoutChg>
        <pc:sldLayoutChg chg="add">
          <pc:chgData name="Guest User" userId="S::urn:spo:anon#85389eb8bfc214a106f85cd940aa123752192a366558903bca3d383b2c42eb9c::" providerId="AD" clId="Web-{20041FDB-674B-2D39-C184-BC73E96F414D}" dt="2023-06-21T09:57:07.646" v="1"/>
          <pc:sldLayoutMkLst>
            <pc:docMk/>
            <pc:sldMasterMk cId="165346372" sldId="2147483698"/>
            <pc:sldLayoutMk cId="2881237422" sldId="2147483751"/>
          </pc:sldLayoutMkLst>
        </pc:sldLayoutChg>
        <pc:sldLayoutChg chg="add">
          <pc:chgData name="Guest User" userId="S::urn:spo:anon#85389eb8bfc214a106f85cd940aa123752192a366558903bca3d383b2c42eb9c::" providerId="AD" clId="Web-{20041FDB-674B-2D39-C184-BC73E96F414D}" dt="2023-06-21T09:57:07.646" v="1"/>
          <pc:sldLayoutMkLst>
            <pc:docMk/>
            <pc:sldMasterMk cId="165346372" sldId="2147483698"/>
            <pc:sldLayoutMk cId="1435451484" sldId="214748375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2AF2C3-68C2-47C5-9711-50DDCA744779}" type="doc">
      <dgm:prSet loTypeId="urn:microsoft.com/office/officeart/2005/8/layout/pyramid3" loCatId="pyramid" qsTypeId="urn:microsoft.com/office/officeart/2005/8/quickstyle/simple1" qsCatId="simple" csTypeId="urn:microsoft.com/office/officeart/2005/8/colors/accent1_5" csCatId="accent1" phldr="1"/>
      <dgm:spPr/>
    </dgm:pt>
    <dgm:pt modelId="{1A8E55A5-FD49-411A-8726-4B6659859EE9}">
      <dgm:prSet phldrT="[Text]" custT="1"/>
      <dgm:spPr/>
      <dgm:t>
        <a:bodyPr/>
        <a:lstStyle/>
        <a:p>
          <a:r>
            <a:rPr lang="en-GB" sz="2000" b="1">
              <a:latin typeface="+mn-lt"/>
              <a:cs typeface="Arial" panose="020B0604020202020204" pitchFamily="34" charset="0"/>
            </a:rPr>
            <a:t>Prevention </a:t>
          </a:r>
        </a:p>
      </dgm:t>
    </dgm:pt>
    <dgm:pt modelId="{7B8A33BD-F199-430F-AB20-8D1BD85CAEA0}" type="parTrans" cxnId="{67364F0D-9919-4B36-A706-E995EC5E502D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1C42CFA0-796D-4604-B69C-242D9EFBD074}" type="sibTrans" cxnId="{67364F0D-9919-4B36-A706-E995EC5E502D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15B4CBFD-9CF4-4D77-A3E7-3D36E05FEA7D}">
      <dgm:prSet phldrT="[Text]" custT="1"/>
      <dgm:spPr/>
      <dgm:t>
        <a:bodyPr/>
        <a:lstStyle/>
        <a:p>
          <a:r>
            <a:rPr lang="en-GB" sz="2000" b="1">
              <a:latin typeface="+mn-lt"/>
              <a:cs typeface="Arial" panose="020B0604020202020204" pitchFamily="34" charset="0"/>
            </a:rPr>
            <a:t>Reuse/Repair</a:t>
          </a:r>
        </a:p>
      </dgm:t>
    </dgm:pt>
    <dgm:pt modelId="{D3B83D16-35A7-4F5B-AB82-43CF60ABFD5B}" type="parTrans" cxnId="{6D6BC16F-694C-4F45-A1F4-3BE19EC8FBD6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5CE307AA-58D3-4A7F-918C-B81291CEC160}" type="sibTrans" cxnId="{6D6BC16F-694C-4F45-A1F4-3BE19EC8FBD6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8AE93828-003E-419F-8326-F3614119134D}">
      <dgm:prSet phldrT="[Text]" custT="1"/>
      <dgm:spPr/>
      <dgm:t>
        <a:bodyPr/>
        <a:lstStyle/>
        <a:p>
          <a:r>
            <a:rPr lang="en-GB" sz="2000" b="1">
              <a:latin typeface="+mn-lt"/>
              <a:cs typeface="Arial" panose="020B0604020202020204" pitchFamily="34" charset="0"/>
            </a:rPr>
            <a:t>Remanufacture</a:t>
          </a:r>
        </a:p>
      </dgm:t>
    </dgm:pt>
    <dgm:pt modelId="{B9537DEC-4A7B-4864-B2C2-8925C85A0B32}" type="parTrans" cxnId="{57507375-E17C-4E0D-90E5-1E92114CD94F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9AFEFD12-2E2C-44B5-8057-84F5F5009737}" type="sibTrans" cxnId="{57507375-E17C-4E0D-90E5-1E92114CD94F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BDFE56AF-0305-4924-9774-ED959428410F}">
      <dgm:prSet phldrT="[Text]" custT="1"/>
      <dgm:spPr/>
      <dgm:t>
        <a:bodyPr/>
        <a:lstStyle/>
        <a:p>
          <a:r>
            <a:rPr lang="en-GB" sz="2000" b="1">
              <a:latin typeface="+mn-lt"/>
              <a:cs typeface="Arial" panose="020B0604020202020204" pitchFamily="34" charset="0"/>
            </a:rPr>
            <a:t>Recycling</a:t>
          </a:r>
        </a:p>
      </dgm:t>
    </dgm:pt>
    <dgm:pt modelId="{F39185FD-0E8C-47CD-91CC-AA16A20A4DA3}" type="parTrans" cxnId="{6422FFB1-EFD2-4226-9B73-EFF2B5D5E26A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F0C57C32-07AE-4A48-A77D-4A93DA0F92C1}" type="sibTrans" cxnId="{6422FFB1-EFD2-4226-9B73-EFF2B5D5E26A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B7BA029D-0C4B-4F77-A349-EBBF0C6E9F7C}">
      <dgm:prSet phldrT="[Text]" custT="1"/>
      <dgm:spPr/>
      <dgm:t>
        <a:bodyPr/>
        <a:lstStyle/>
        <a:p>
          <a:r>
            <a:rPr lang="en-GB" sz="2000" b="1">
              <a:latin typeface="+mn-lt"/>
              <a:cs typeface="Arial" panose="020B0604020202020204" pitchFamily="34" charset="0"/>
            </a:rPr>
            <a:t>Recovery</a:t>
          </a:r>
        </a:p>
      </dgm:t>
    </dgm:pt>
    <dgm:pt modelId="{899BA5A5-76B7-4FF8-85BE-B09647C5E0E7}" type="parTrans" cxnId="{887D4DA9-ED0E-4247-A208-C38C02250EC6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E15204A4-9F59-4761-BFF3-5530B36409EF}" type="sibTrans" cxnId="{887D4DA9-ED0E-4247-A208-C38C02250EC6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8ABF804F-5BC9-4C3E-8D9B-C0814C060FAB}">
      <dgm:prSet phldrT="[Text]" custT="1"/>
      <dgm:spPr/>
      <dgm:t>
        <a:bodyPr/>
        <a:lstStyle/>
        <a:p>
          <a:r>
            <a:rPr lang="en-GB" sz="1600" b="1">
              <a:latin typeface="+mn-lt"/>
              <a:cs typeface="Arial" panose="020B0604020202020204" pitchFamily="34" charset="0"/>
            </a:rPr>
            <a:t>Disposal</a:t>
          </a:r>
        </a:p>
      </dgm:t>
    </dgm:pt>
    <dgm:pt modelId="{39DAE5CA-8F4F-4132-AC54-58DE6C560251}" type="parTrans" cxnId="{01F72F69-DAF4-4674-915E-FA23CD83432A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219B34CE-4847-4387-AFC0-90FDA3AF6B26}" type="sibTrans" cxnId="{01F72F69-DAF4-4674-915E-FA23CD83432A}">
      <dgm:prSet/>
      <dgm:spPr/>
      <dgm:t>
        <a:bodyPr/>
        <a:lstStyle/>
        <a:p>
          <a:endParaRPr lang="en-GB" sz="1800" b="1">
            <a:latin typeface="+mn-lt"/>
            <a:cs typeface="Arial" panose="020B0604020202020204" pitchFamily="34" charset="0"/>
          </a:endParaRPr>
        </a:p>
      </dgm:t>
    </dgm:pt>
    <dgm:pt modelId="{07221D48-256F-419D-B80E-2E239E227FEC}" type="pres">
      <dgm:prSet presAssocID="{A62AF2C3-68C2-47C5-9711-50DDCA744779}" presName="Name0" presStyleCnt="0">
        <dgm:presLayoutVars>
          <dgm:dir/>
          <dgm:animLvl val="lvl"/>
          <dgm:resizeHandles val="exact"/>
        </dgm:presLayoutVars>
      </dgm:prSet>
      <dgm:spPr/>
    </dgm:pt>
    <dgm:pt modelId="{850A2868-18AE-4694-A3F7-B724914EF378}" type="pres">
      <dgm:prSet presAssocID="{1A8E55A5-FD49-411A-8726-4B6659859EE9}" presName="Name8" presStyleCnt="0"/>
      <dgm:spPr/>
    </dgm:pt>
    <dgm:pt modelId="{4C067B7A-C782-402E-808A-696240D4ABFC}" type="pres">
      <dgm:prSet presAssocID="{1A8E55A5-FD49-411A-8726-4B6659859EE9}" presName="level" presStyleLbl="node1" presStyleIdx="0" presStyleCnt="6">
        <dgm:presLayoutVars>
          <dgm:chMax val="1"/>
          <dgm:bulletEnabled val="1"/>
        </dgm:presLayoutVars>
      </dgm:prSet>
      <dgm:spPr/>
    </dgm:pt>
    <dgm:pt modelId="{2F59AA1B-C737-4941-92DD-12FA96EE4A26}" type="pres">
      <dgm:prSet presAssocID="{1A8E55A5-FD49-411A-8726-4B6659859EE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1DF65ED-67F8-4A92-880E-0D4E6479F09F}" type="pres">
      <dgm:prSet presAssocID="{15B4CBFD-9CF4-4D77-A3E7-3D36E05FEA7D}" presName="Name8" presStyleCnt="0"/>
      <dgm:spPr/>
    </dgm:pt>
    <dgm:pt modelId="{B4078193-E66D-4E20-B583-191EA762F480}" type="pres">
      <dgm:prSet presAssocID="{15B4CBFD-9CF4-4D77-A3E7-3D36E05FEA7D}" presName="level" presStyleLbl="node1" presStyleIdx="1" presStyleCnt="6">
        <dgm:presLayoutVars>
          <dgm:chMax val="1"/>
          <dgm:bulletEnabled val="1"/>
        </dgm:presLayoutVars>
      </dgm:prSet>
      <dgm:spPr/>
    </dgm:pt>
    <dgm:pt modelId="{6D95A78C-6D0B-4B95-826D-172A688FD8FB}" type="pres">
      <dgm:prSet presAssocID="{15B4CBFD-9CF4-4D77-A3E7-3D36E05FEA7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2987E3E-0911-4AB1-8637-A62B6ED8FE71}" type="pres">
      <dgm:prSet presAssocID="{8AE93828-003E-419F-8326-F3614119134D}" presName="Name8" presStyleCnt="0"/>
      <dgm:spPr/>
    </dgm:pt>
    <dgm:pt modelId="{B3CACB21-27FB-461A-BAF5-6BC4850160FF}" type="pres">
      <dgm:prSet presAssocID="{8AE93828-003E-419F-8326-F3614119134D}" presName="level" presStyleLbl="node1" presStyleIdx="2" presStyleCnt="6">
        <dgm:presLayoutVars>
          <dgm:chMax val="1"/>
          <dgm:bulletEnabled val="1"/>
        </dgm:presLayoutVars>
      </dgm:prSet>
      <dgm:spPr/>
    </dgm:pt>
    <dgm:pt modelId="{7A6417B7-5E14-49AC-8409-72F19B39B3C9}" type="pres">
      <dgm:prSet presAssocID="{8AE93828-003E-419F-8326-F361411913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E8FEB84-C627-46EA-B729-24BE70C408E6}" type="pres">
      <dgm:prSet presAssocID="{BDFE56AF-0305-4924-9774-ED959428410F}" presName="Name8" presStyleCnt="0"/>
      <dgm:spPr/>
    </dgm:pt>
    <dgm:pt modelId="{BBEAC13F-6907-4E8F-8D5E-1BA53631594F}" type="pres">
      <dgm:prSet presAssocID="{BDFE56AF-0305-4924-9774-ED959428410F}" presName="level" presStyleLbl="node1" presStyleIdx="3" presStyleCnt="6">
        <dgm:presLayoutVars>
          <dgm:chMax val="1"/>
          <dgm:bulletEnabled val="1"/>
        </dgm:presLayoutVars>
      </dgm:prSet>
      <dgm:spPr/>
    </dgm:pt>
    <dgm:pt modelId="{2DD4E294-3B76-4691-8601-641301254C60}" type="pres">
      <dgm:prSet presAssocID="{BDFE56AF-0305-4924-9774-ED959428410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699E36C-E0B5-443E-BFF5-DE8FD3916370}" type="pres">
      <dgm:prSet presAssocID="{B7BA029D-0C4B-4F77-A349-EBBF0C6E9F7C}" presName="Name8" presStyleCnt="0"/>
      <dgm:spPr/>
    </dgm:pt>
    <dgm:pt modelId="{543306DB-A019-4475-9AA7-750E5A55F1DD}" type="pres">
      <dgm:prSet presAssocID="{B7BA029D-0C4B-4F77-A349-EBBF0C6E9F7C}" presName="level" presStyleLbl="node1" presStyleIdx="4" presStyleCnt="6">
        <dgm:presLayoutVars>
          <dgm:chMax val="1"/>
          <dgm:bulletEnabled val="1"/>
        </dgm:presLayoutVars>
      </dgm:prSet>
      <dgm:spPr/>
    </dgm:pt>
    <dgm:pt modelId="{BDA7BA36-181D-4B45-A946-1FB22CD0F1F8}" type="pres">
      <dgm:prSet presAssocID="{B7BA029D-0C4B-4F77-A349-EBBF0C6E9F7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0D04C2-726A-45D3-9CD9-32C11291290B}" type="pres">
      <dgm:prSet presAssocID="{8ABF804F-5BC9-4C3E-8D9B-C0814C060FAB}" presName="Name8" presStyleCnt="0"/>
      <dgm:spPr/>
    </dgm:pt>
    <dgm:pt modelId="{C9B00F19-A196-44C9-AA1A-E36472A56C21}" type="pres">
      <dgm:prSet presAssocID="{8ABF804F-5BC9-4C3E-8D9B-C0814C060FAB}" presName="level" presStyleLbl="node1" presStyleIdx="5" presStyleCnt="6">
        <dgm:presLayoutVars>
          <dgm:chMax val="1"/>
          <dgm:bulletEnabled val="1"/>
        </dgm:presLayoutVars>
      </dgm:prSet>
      <dgm:spPr/>
    </dgm:pt>
    <dgm:pt modelId="{21E40917-DFA9-4F6F-B294-937ADFF6F2DC}" type="pres">
      <dgm:prSet presAssocID="{8ABF804F-5BC9-4C3E-8D9B-C0814C060FA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7364F0D-9919-4B36-A706-E995EC5E502D}" srcId="{A62AF2C3-68C2-47C5-9711-50DDCA744779}" destId="{1A8E55A5-FD49-411A-8726-4B6659859EE9}" srcOrd="0" destOrd="0" parTransId="{7B8A33BD-F199-430F-AB20-8D1BD85CAEA0}" sibTransId="{1C42CFA0-796D-4604-B69C-242D9EFBD074}"/>
    <dgm:cxn modelId="{23A3071A-8252-444F-8A77-0B9CCADA341D}" type="presOf" srcId="{A62AF2C3-68C2-47C5-9711-50DDCA744779}" destId="{07221D48-256F-419D-B80E-2E239E227FEC}" srcOrd="0" destOrd="0" presId="urn:microsoft.com/office/officeart/2005/8/layout/pyramid3"/>
    <dgm:cxn modelId="{0159191A-4118-4489-980A-B6C0F0C5ACEA}" type="presOf" srcId="{BDFE56AF-0305-4924-9774-ED959428410F}" destId="{2DD4E294-3B76-4691-8601-641301254C60}" srcOrd="1" destOrd="0" presId="urn:microsoft.com/office/officeart/2005/8/layout/pyramid3"/>
    <dgm:cxn modelId="{7B446729-C5DD-4FBE-8DBA-A15509C75CBB}" type="presOf" srcId="{8ABF804F-5BC9-4C3E-8D9B-C0814C060FAB}" destId="{21E40917-DFA9-4F6F-B294-937ADFF6F2DC}" srcOrd="1" destOrd="0" presId="urn:microsoft.com/office/officeart/2005/8/layout/pyramid3"/>
    <dgm:cxn modelId="{DBED3433-AC5F-49EE-9B72-5C25E5A61D3F}" type="presOf" srcId="{15B4CBFD-9CF4-4D77-A3E7-3D36E05FEA7D}" destId="{6D95A78C-6D0B-4B95-826D-172A688FD8FB}" srcOrd="1" destOrd="0" presId="urn:microsoft.com/office/officeart/2005/8/layout/pyramid3"/>
    <dgm:cxn modelId="{C54FBC33-E763-48A2-A82C-9D6FBE9AD6FA}" type="presOf" srcId="{1A8E55A5-FD49-411A-8726-4B6659859EE9}" destId="{2F59AA1B-C737-4941-92DD-12FA96EE4A26}" srcOrd="1" destOrd="0" presId="urn:microsoft.com/office/officeart/2005/8/layout/pyramid3"/>
    <dgm:cxn modelId="{1A434E36-3F06-4139-9832-4DE9082F1472}" type="presOf" srcId="{B7BA029D-0C4B-4F77-A349-EBBF0C6E9F7C}" destId="{BDA7BA36-181D-4B45-A946-1FB22CD0F1F8}" srcOrd="1" destOrd="0" presId="urn:microsoft.com/office/officeart/2005/8/layout/pyramid3"/>
    <dgm:cxn modelId="{6C2F2165-30F0-41AB-9735-2B310F645E7C}" type="presOf" srcId="{B7BA029D-0C4B-4F77-A349-EBBF0C6E9F7C}" destId="{543306DB-A019-4475-9AA7-750E5A55F1DD}" srcOrd="0" destOrd="0" presId="urn:microsoft.com/office/officeart/2005/8/layout/pyramid3"/>
    <dgm:cxn modelId="{01F72F69-DAF4-4674-915E-FA23CD83432A}" srcId="{A62AF2C3-68C2-47C5-9711-50DDCA744779}" destId="{8ABF804F-5BC9-4C3E-8D9B-C0814C060FAB}" srcOrd="5" destOrd="0" parTransId="{39DAE5CA-8F4F-4132-AC54-58DE6C560251}" sibTransId="{219B34CE-4847-4387-AFC0-90FDA3AF6B26}"/>
    <dgm:cxn modelId="{6D6BC16F-694C-4F45-A1F4-3BE19EC8FBD6}" srcId="{A62AF2C3-68C2-47C5-9711-50DDCA744779}" destId="{15B4CBFD-9CF4-4D77-A3E7-3D36E05FEA7D}" srcOrd="1" destOrd="0" parTransId="{D3B83D16-35A7-4F5B-AB82-43CF60ABFD5B}" sibTransId="{5CE307AA-58D3-4A7F-918C-B81291CEC160}"/>
    <dgm:cxn modelId="{57507375-E17C-4E0D-90E5-1E92114CD94F}" srcId="{A62AF2C3-68C2-47C5-9711-50DDCA744779}" destId="{8AE93828-003E-419F-8326-F3614119134D}" srcOrd="2" destOrd="0" parTransId="{B9537DEC-4A7B-4864-B2C2-8925C85A0B32}" sibTransId="{9AFEFD12-2E2C-44B5-8057-84F5F5009737}"/>
    <dgm:cxn modelId="{2331C69D-37EC-430C-9D56-BE19DDF9BF3C}" type="presOf" srcId="{8ABF804F-5BC9-4C3E-8D9B-C0814C060FAB}" destId="{C9B00F19-A196-44C9-AA1A-E36472A56C21}" srcOrd="0" destOrd="0" presId="urn:microsoft.com/office/officeart/2005/8/layout/pyramid3"/>
    <dgm:cxn modelId="{887D4DA9-ED0E-4247-A208-C38C02250EC6}" srcId="{A62AF2C3-68C2-47C5-9711-50DDCA744779}" destId="{B7BA029D-0C4B-4F77-A349-EBBF0C6E9F7C}" srcOrd="4" destOrd="0" parTransId="{899BA5A5-76B7-4FF8-85BE-B09647C5E0E7}" sibTransId="{E15204A4-9F59-4761-BFF3-5530B36409EF}"/>
    <dgm:cxn modelId="{6422FFB1-EFD2-4226-9B73-EFF2B5D5E26A}" srcId="{A62AF2C3-68C2-47C5-9711-50DDCA744779}" destId="{BDFE56AF-0305-4924-9774-ED959428410F}" srcOrd="3" destOrd="0" parTransId="{F39185FD-0E8C-47CD-91CC-AA16A20A4DA3}" sibTransId="{F0C57C32-07AE-4A48-A77D-4A93DA0F92C1}"/>
    <dgm:cxn modelId="{704A06BB-5FBE-47B5-9512-40FB3BD438AF}" type="presOf" srcId="{8AE93828-003E-419F-8326-F3614119134D}" destId="{7A6417B7-5E14-49AC-8409-72F19B39B3C9}" srcOrd="1" destOrd="0" presId="urn:microsoft.com/office/officeart/2005/8/layout/pyramid3"/>
    <dgm:cxn modelId="{174956BB-2B0D-4017-92D3-D3EEA589680D}" type="presOf" srcId="{15B4CBFD-9CF4-4D77-A3E7-3D36E05FEA7D}" destId="{B4078193-E66D-4E20-B583-191EA762F480}" srcOrd="0" destOrd="0" presId="urn:microsoft.com/office/officeart/2005/8/layout/pyramid3"/>
    <dgm:cxn modelId="{831681BE-BD22-4A44-9C7E-25EE09CAC134}" type="presOf" srcId="{8AE93828-003E-419F-8326-F3614119134D}" destId="{B3CACB21-27FB-461A-BAF5-6BC4850160FF}" srcOrd="0" destOrd="0" presId="urn:microsoft.com/office/officeart/2005/8/layout/pyramid3"/>
    <dgm:cxn modelId="{47BF40C9-ACF8-48DD-8F15-95D2CAB415DE}" type="presOf" srcId="{1A8E55A5-FD49-411A-8726-4B6659859EE9}" destId="{4C067B7A-C782-402E-808A-696240D4ABFC}" srcOrd="0" destOrd="0" presId="urn:microsoft.com/office/officeart/2005/8/layout/pyramid3"/>
    <dgm:cxn modelId="{5A49E2D4-05E0-402B-9D87-6C891465B480}" type="presOf" srcId="{BDFE56AF-0305-4924-9774-ED959428410F}" destId="{BBEAC13F-6907-4E8F-8D5E-1BA53631594F}" srcOrd="0" destOrd="0" presId="urn:microsoft.com/office/officeart/2005/8/layout/pyramid3"/>
    <dgm:cxn modelId="{CD3A10E3-D586-4F7D-8847-3107C63C0FBD}" type="presParOf" srcId="{07221D48-256F-419D-B80E-2E239E227FEC}" destId="{850A2868-18AE-4694-A3F7-B724914EF378}" srcOrd="0" destOrd="0" presId="urn:microsoft.com/office/officeart/2005/8/layout/pyramid3"/>
    <dgm:cxn modelId="{266EFAFD-8B16-44C6-822D-9B1E323D6A24}" type="presParOf" srcId="{850A2868-18AE-4694-A3F7-B724914EF378}" destId="{4C067B7A-C782-402E-808A-696240D4ABFC}" srcOrd="0" destOrd="0" presId="urn:microsoft.com/office/officeart/2005/8/layout/pyramid3"/>
    <dgm:cxn modelId="{C71C71AD-4A19-4913-B665-C39A59D56C01}" type="presParOf" srcId="{850A2868-18AE-4694-A3F7-B724914EF378}" destId="{2F59AA1B-C737-4941-92DD-12FA96EE4A26}" srcOrd="1" destOrd="0" presId="urn:microsoft.com/office/officeart/2005/8/layout/pyramid3"/>
    <dgm:cxn modelId="{DA6035C4-2D62-4CF9-A359-E3FA2F7A9A14}" type="presParOf" srcId="{07221D48-256F-419D-B80E-2E239E227FEC}" destId="{91DF65ED-67F8-4A92-880E-0D4E6479F09F}" srcOrd="1" destOrd="0" presId="urn:microsoft.com/office/officeart/2005/8/layout/pyramid3"/>
    <dgm:cxn modelId="{B1C6BE17-8FCB-4D6C-A239-E0ECEBABB5D1}" type="presParOf" srcId="{91DF65ED-67F8-4A92-880E-0D4E6479F09F}" destId="{B4078193-E66D-4E20-B583-191EA762F480}" srcOrd="0" destOrd="0" presId="urn:microsoft.com/office/officeart/2005/8/layout/pyramid3"/>
    <dgm:cxn modelId="{0695C724-E008-4D31-BF60-5818C4DB5A41}" type="presParOf" srcId="{91DF65ED-67F8-4A92-880E-0D4E6479F09F}" destId="{6D95A78C-6D0B-4B95-826D-172A688FD8FB}" srcOrd="1" destOrd="0" presId="urn:microsoft.com/office/officeart/2005/8/layout/pyramid3"/>
    <dgm:cxn modelId="{A8852DEA-4D55-4322-A1F5-62488739F93A}" type="presParOf" srcId="{07221D48-256F-419D-B80E-2E239E227FEC}" destId="{32987E3E-0911-4AB1-8637-A62B6ED8FE71}" srcOrd="2" destOrd="0" presId="urn:microsoft.com/office/officeart/2005/8/layout/pyramid3"/>
    <dgm:cxn modelId="{FA94B436-84F2-4CB4-B991-35AB9D78CEE7}" type="presParOf" srcId="{32987E3E-0911-4AB1-8637-A62B6ED8FE71}" destId="{B3CACB21-27FB-461A-BAF5-6BC4850160FF}" srcOrd="0" destOrd="0" presId="urn:microsoft.com/office/officeart/2005/8/layout/pyramid3"/>
    <dgm:cxn modelId="{009F2668-89B9-478B-8E16-4EC60CAC4A23}" type="presParOf" srcId="{32987E3E-0911-4AB1-8637-A62B6ED8FE71}" destId="{7A6417B7-5E14-49AC-8409-72F19B39B3C9}" srcOrd="1" destOrd="0" presId="urn:microsoft.com/office/officeart/2005/8/layout/pyramid3"/>
    <dgm:cxn modelId="{130394D3-9588-4779-B931-84CF5F8A6575}" type="presParOf" srcId="{07221D48-256F-419D-B80E-2E239E227FEC}" destId="{1E8FEB84-C627-46EA-B729-24BE70C408E6}" srcOrd="3" destOrd="0" presId="urn:microsoft.com/office/officeart/2005/8/layout/pyramid3"/>
    <dgm:cxn modelId="{9A6BDAB2-51E0-47D5-B9F2-7BB393E29D8E}" type="presParOf" srcId="{1E8FEB84-C627-46EA-B729-24BE70C408E6}" destId="{BBEAC13F-6907-4E8F-8D5E-1BA53631594F}" srcOrd="0" destOrd="0" presId="urn:microsoft.com/office/officeart/2005/8/layout/pyramid3"/>
    <dgm:cxn modelId="{55E13A36-0A0E-48C4-AE5D-2D47538BA9DF}" type="presParOf" srcId="{1E8FEB84-C627-46EA-B729-24BE70C408E6}" destId="{2DD4E294-3B76-4691-8601-641301254C60}" srcOrd="1" destOrd="0" presId="urn:microsoft.com/office/officeart/2005/8/layout/pyramid3"/>
    <dgm:cxn modelId="{DFC6CCAB-3B9E-4DC3-BA7A-84463FC47869}" type="presParOf" srcId="{07221D48-256F-419D-B80E-2E239E227FEC}" destId="{4699E36C-E0B5-443E-BFF5-DE8FD3916370}" srcOrd="4" destOrd="0" presId="urn:microsoft.com/office/officeart/2005/8/layout/pyramid3"/>
    <dgm:cxn modelId="{6BE41D6F-DDDA-48A8-874D-EB086CFDCC1C}" type="presParOf" srcId="{4699E36C-E0B5-443E-BFF5-DE8FD3916370}" destId="{543306DB-A019-4475-9AA7-750E5A55F1DD}" srcOrd="0" destOrd="0" presId="urn:microsoft.com/office/officeart/2005/8/layout/pyramid3"/>
    <dgm:cxn modelId="{B9955EAF-E855-4121-8605-230B6F0C7CB2}" type="presParOf" srcId="{4699E36C-E0B5-443E-BFF5-DE8FD3916370}" destId="{BDA7BA36-181D-4B45-A946-1FB22CD0F1F8}" srcOrd="1" destOrd="0" presId="urn:microsoft.com/office/officeart/2005/8/layout/pyramid3"/>
    <dgm:cxn modelId="{22B256C8-4259-4E51-854C-C9835C0A0E62}" type="presParOf" srcId="{07221D48-256F-419D-B80E-2E239E227FEC}" destId="{0F0D04C2-726A-45D3-9CD9-32C11291290B}" srcOrd="5" destOrd="0" presId="urn:microsoft.com/office/officeart/2005/8/layout/pyramid3"/>
    <dgm:cxn modelId="{5FE1138C-8C83-4825-8EBD-CDF9D1CA8485}" type="presParOf" srcId="{0F0D04C2-726A-45D3-9CD9-32C11291290B}" destId="{C9B00F19-A196-44C9-AA1A-E36472A56C21}" srcOrd="0" destOrd="0" presId="urn:microsoft.com/office/officeart/2005/8/layout/pyramid3"/>
    <dgm:cxn modelId="{3F5A23A6-F0C6-4CD7-87CC-CEC7C3E4B20D}" type="presParOf" srcId="{0F0D04C2-726A-45D3-9CD9-32C11291290B}" destId="{21E40917-DFA9-4F6F-B294-937ADFF6F2DC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4E643D-A6FB-454A-9FE4-7B2768AA6235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C87A706-176D-41A6-99C7-61B5FCA47C8D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6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Barriers to Implementing Circular Economy Principals</a:t>
          </a:r>
          <a:endParaRPr lang="en-GB" sz="2000" b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DB7EBA-3949-4CA7-9973-D389C5095E07}" type="parTrans" cxnId="{EE7ACB62-CA72-4CD9-A258-D16F79D8953F}">
      <dgm:prSet/>
      <dgm:spPr/>
      <dgm:t>
        <a:bodyPr/>
        <a:lstStyle/>
        <a:p>
          <a:endParaRPr lang="en-GB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80AABA-6A08-4703-8714-C15818BFEE4B}" type="sibTrans" cxnId="{EE7ACB62-CA72-4CD9-A258-D16F79D8953F}">
      <dgm:prSet/>
      <dgm:spPr/>
      <dgm:t>
        <a:bodyPr/>
        <a:lstStyle/>
        <a:p>
          <a:endParaRPr lang="en-GB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A2AE7A-2F53-4C8A-974B-CF774571A28D}">
      <dgm:prSet phldrT="[Text]"/>
      <dgm:spPr>
        <a:solidFill>
          <a:schemeClr val="accent1"/>
        </a:solidFill>
      </dgm:spPr>
      <dgm:t>
        <a:bodyPr/>
        <a:lstStyle/>
        <a:p>
          <a:r>
            <a:rPr lang="en-GB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Regulatory Failures</a:t>
          </a:r>
        </a:p>
      </dgm:t>
    </dgm:pt>
    <dgm:pt modelId="{7652E53E-D27B-4FC9-8DBE-D0385DE76A4E}" type="parTrans" cxnId="{C0E15DCA-75A4-4E26-AD31-68B43B5453E0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GB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09AF62-4F22-4F6F-8671-12FFFD53A18D}" type="sibTrans" cxnId="{C0E15DCA-75A4-4E26-AD31-68B43B5453E0}">
      <dgm:prSet/>
      <dgm:spPr/>
      <dgm:t>
        <a:bodyPr/>
        <a:lstStyle/>
        <a:p>
          <a:endParaRPr lang="en-GB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E3464E-94A9-4319-9917-6B7247A7A654}">
      <dgm:prSet phldrT="[Text]"/>
      <dgm:spPr>
        <a:solidFill>
          <a:schemeClr val="accent1"/>
        </a:solidFill>
      </dgm:spPr>
      <dgm:t>
        <a:bodyPr/>
        <a:lstStyle/>
        <a:p>
          <a:r>
            <a:rPr lang="en-GB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Economic Barriers</a:t>
          </a:r>
        </a:p>
      </dgm:t>
    </dgm:pt>
    <dgm:pt modelId="{B0D0A0BA-8ADA-49A1-97FE-E6B9D51E923C}" type="parTrans" cxnId="{C45C70DC-AF12-47AD-AFC3-E33A92E14748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GB"/>
        </a:p>
      </dgm:t>
    </dgm:pt>
    <dgm:pt modelId="{9153D63C-45EC-48C3-9E48-5C4B48BF2B58}" type="sibTrans" cxnId="{C45C70DC-AF12-47AD-AFC3-E33A92E14748}">
      <dgm:prSet/>
      <dgm:spPr/>
      <dgm:t>
        <a:bodyPr/>
        <a:lstStyle/>
        <a:p>
          <a:endParaRPr lang="en-GB"/>
        </a:p>
      </dgm:t>
    </dgm:pt>
    <dgm:pt modelId="{A27C6008-6831-4E5B-8A9B-983DB25E3B69}">
      <dgm:prSet phldrT="[Text]"/>
      <dgm:spPr>
        <a:solidFill>
          <a:schemeClr val="accent1"/>
        </a:solidFill>
      </dgm:spPr>
      <dgm:t>
        <a:bodyPr/>
        <a:lstStyle/>
        <a:p>
          <a:r>
            <a:rPr lang="en-GB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Market Failures</a:t>
          </a:r>
        </a:p>
      </dgm:t>
    </dgm:pt>
    <dgm:pt modelId="{2329D3BF-CEBB-4D5E-9C37-7FAA5A1CE152}" type="parTrans" cxnId="{54DF1236-D789-4EF6-80B5-C672EBB5287B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GB"/>
        </a:p>
      </dgm:t>
    </dgm:pt>
    <dgm:pt modelId="{EB0EC18A-F44C-407E-A945-B04990BE0B1B}" type="sibTrans" cxnId="{54DF1236-D789-4EF6-80B5-C672EBB5287B}">
      <dgm:prSet/>
      <dgm:spPr/>
      <dgm:t>
        <a:bodyPr/>
        <a:lstStyle/>
        <a:p>
          <a:endParaRPr lang="en-GB"/>
        </a:p>
      </dgm:t>
    </dgm:pt>
    <dgm:pt modelId="{0E307002-1460-44FC-BFCD-A8DFF6B3D5F4}">
      <dgm:prSet phldrT="[Text]"/>
      <dgm:spPr>
        <a:solidFill>
          <a:schemeClr val="accent1"/>
        </a:solidFill>
      </dgm:spPr>
      <dgm:t>
        <a:bodyPr/>
        <a:lstStyle/>
        <a:p>
          <a:r>
            <a:rPr lang="en-GB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Social Factors</a:t>
          </a:r>
        </a:p>
      </dgm:t>
    </dgm:pt>
    <dgm:pt modelId="{E105D3BB-79AC-4C51-9F94-F7C1D4E5F8E7}" type="parTrans" cxnId="{EA8D901E-0D4C-4B8C-9531-B1ED8388FB06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GB"/>
        </a:p>
      </dgm:t>
    </dgm:pt>
    <dgm:pt modelId="{AE36CBC1-A63A-424D-99A0-D3AF8E0B2733}" type="sibTrans" cxnId="{EA8D901E-0D4C-4B8C-9531-B1ED8388FB06}">
      <dgm:prSet/>
      <dgm:spPr/>
      <dgm:t>
        <a:bodyPr/>
        <a:lstStyle/>
        <a:p>
          <a:endParaRPr lang="en-GB"/>
        </a:p>
      </dgm:t>
    </dgm:pt>
    <dgm:pt modelId="{7907458C-1126-4122-A773-AE5947A6DEBB}" type="pres">
      <dgm:prSet presAssocID="{514E643D-A6FB-454A-9FE4-7B2768AA623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5CD5F67-BA1F-42ED-90B6-2A1A31AB900E}" type="pres">
      <dgm:prSet presAssocID="{4C87A706-176D-41A6-99C7-61B5FCA47C8D}" presName="centerShape" presStyleLbl="node0" presStyleIdx="0" presStyleCnt="1" custScaleX="112392" custScaleY="109944"/>
      <dgm:spPr/>
    </dgm:pt>
    <dgm:pt modelId="{FDFB2FAF-6521-46B4-87F5-725CE01DCE2B}" type="pres">
      <dgm:prSet presAssocID="{7652E53E-D27B-4FC9-8DBE-D0385DE76A4E}" presName="Name9" presStyleLbl="parChTrans1D2" presStyleIdx="0" presStyleCnt="4"/>
      <dgm:spPr/>
    </dgm:pt>
    <dgm:pt modelId="{949B81F7-ABF1-41AD-AD96-AB9FF83A3145}" type="pres">
      <dgm:prSet presAssocID="{7652E53E-D27B-4FC9-8DBE-D0385DE76A4E}" presName="connTx" presStyleLbl="parChTrans1D2" presStyleIdx="0" presStyleCnt="4"/>
      <dgm:spPr/>
    </dgm:pt>
    <dgm:pt modelId="{2D24B26A-F912-4B94-9FDB-97D58A723A26}" type="pres">
      <dgm:prSet presAssocID="{F4A2AE7A-2F53-4C8A-974B-CF774571A28D}" presName="node" presStyleLbl="node1" presStyleIdx="0" presStyleCnt="4">
        <dgm:presLayoutVars>
          <dgm:bulletEnabled val="1"/>
        </dgm:presLayoutVars>
      </dgm:prSet>
      <dgm:spPr/>
    </dgm:pt>
    <dgm:pt modelId="{5510870B-8594-4964-90FF-D67B29DD826D}" type="pres">
      <dgm:prSet presAssocID="{B0D0A0BA-8ADA-49A1-97FE-E6B9D51E923C}" presName="Name9" presStyleLbl="parChTrans1D2" presStyleIdx="1" presStyleCnt="4"/>
      <dgm:spPr/>
    </dgm:pt>
    <dgm:pt modelId="{58653201-9DE8-4177-8CF1-350C217CABCE}" type="pres">
      <dgm:prSet presAssocID="{B0D0A0BA-8ADA-49A1-97FE-E6B9D51E923C}" presName="connTx" presStyleLbl="parChTrans1D2" presStyleIdx="1" presStyleCnt="4"/>
      <dgm:spPr/>
    </dgm:pt>
    <dgm:pt modelId="{82E9FB5D-FDFC-401D-8FA7-4E7167DC76FB}" type="pres">
      <dgm:prSet presAssocID="{66E3464E-94A9-4319-9917-6B7247A7A654}" presName="node" presStyleLbl="node1" presStyleIdx="1" presStyleCnt="4">
        <dgm:presLayoutVars>
          <dgm:bulletEnabled val="1"/>
        </dgm:presLayoutVars>
      </dgm:prSet>
      <dgm:spPr/>
    </dgm:pt>
    <dgm:pt modelId="{07BC009A-BE41-469A-8EC9-7CC742D8E554}" type="pres">
      <dgm:prSet presAssocID="{2329D3BF-CEBB-4D5E-9C37-7FAA5A1CE152}" presName="Name9" presStyleLbl="parChTrans1D2" presStyleIdx="2" presStyleCnt="4"/>
      <dgm:spPr/>
    </dgm:pt>
    <dgm:pt modelId="{501D3C85-79FE-417E-A1B8-243B1407FDDA}" type="pres">
      <dgm:prSet presAssocID="{2329D3BF-CEBB-4D5E-9C37-7FAA5A1CE152}" presName="connTx" presStyleLbl="parChTrans1D2" presStyleIdx="2" presStyleCnt="4"/>
      <dgm:spPr/>
    </dgm:pt>
    <dgm:pt modelId="{9293DE9E-C874-43A9-87AE-5351E3E58C5F}" type="pres">
      <dgm:prSet presAssocID="{A27C6008-6831-4E5B-8A9B-983DB25E3B69}" presName="node" presStyleLbl="node1" presStyleIdx="2" presStyleCnt="4">
        <dgm:presLayoutVars>
          <dgm:bulletEnabled val="1"/>
        </dgm:presLayoutVars>
      </dgm:prSet>
      <dgm:spPr/>
    </dgm:pt>
    <dgm:pt modelId="{053B3B5D-8233-4136-BC2A-96E9FEA13CC4}" type="pres">
      <dgm:prSet presAssocID="{E105D3BB-79AC-4C51-9F94-F7C1D4E5F8E7}" presName="Name9" presStyleLbl="parChTrans1D2" presStyleIdx="3" presStyleCnt="4"/>
      <dgm:spPr/>
    </dgm:pt>
    <dgm:pt modelId="{51253B12-B7E9-4E3E-A0CA-E1BC71F14629}" type="pres">
      <dgm:prSet presAssocID="{E105D3BB-79AC-4C51-9F94-F7C1D4E5F8E7}" presName="connTx" presStyleLbl="parChTrans1D2" presStyleIdx="3" presStyleCnt="4"/>
      <dgm:spPr/>
    </dgm:pt>
    <dgm:pt modelId="{409E0E32-F764-423B-987D-555E0DE725E6}" type="pres">
      <dgm:prSet presAssocID="{0E307002-1460-44FC-BFCD-A8DFF6B3D5F4}" presName="node" presStyleLbl="node1" presStyleIdx="3" presStyleCnt="4">
        <dgm:presLayoutVars>
          <dgm:bulletEnabled val="1"/>
        </dgm:presLayoutVars>
      </dgm:prSet>
      <dgm:spPr/>
    </dgm:pt>
  </dgm:ptLst>
  <dgm:cxnLst>
    <dgm:cxn modelId="{EA8D901E-0D4C-4B8C-9531-B1ED8388FB06}" srcId="{4C87A706-176D-41A6-99C7-61B5FCA47C8D}" destId="{0E307002-1460-44FC-BFCD-A8DFF6B3D5F4}" srcOrd="3" destOrd="0" parTransId="{E105D3BB-79AC-4C51-9F94-F7C1D4E5F8E7}" sibTransId="{AE36CBC1-A63A-424D-99A0-D3AF8E0B2733}"/>
    <dgm:cxn modelId="{2EC9F926-CD8D-4A4D-863E-0BD7D9BDB8F7}" type="presOf" srcId="{E105D3BB-79AC-4C51-9F94-F7C1D4E5F8E7}" destId="{51253B12-B7E9-4E3E-A0CA-E1BC71F14629}" srcOrd="1" destOrd="0" presId="urn:microsoft.com/office/officeart/2005/8/layout/radial1"/>
    <dgm:cxn modelId="{54DF1236-D789-4EF6-80B5-C672EBB5287B}" srcId="{4C87A706-176D-41A6-99C7-61B5FCA47C8D}" destId="{A27C6008-6831-4E5B-8A9B-983DB25E3B69}" srcOrd="2" destOrd="0" parTransId="{2329D3BF-CEBB-4D5E-9C37-7FAA5A1CE152}" sibTransId="{EB0EC18A-F44C-407E-A945-B04990BE0B1B}"/>
    <dgm:cxn modelId="{EE7ACB62-CA72-4CD9-A258-D16F79D8953F}" srcId="{514E643D-A6FB-454A-9FE4-7B2768AA6235}" destId="{4C87A706-176D-41A6-99C7-61B5FCA47C8D}" srcOrd="0" destOrd="0" parTransId="{4CDB7EBA-3949-4CA7-9973-D389C5095E07}" sibTransId="{B780AABA-6A08-4703-8714-C15818BFEE4B}"/>
    <dgm:cxn modelId="{92931445-F9A6-410B-85F1-832F8C920CB1}" type="presOf" srcId="{2329D3BF-CEBB-4D5E-9C37-7FAA5A1CE152}" destId="{07BC009A-BE41-469A-8EC9-7CC742D8E554}" srcOrd="0" destOrd="0" presId="urn:microsoft.com/office/officeart/2005/8/layout/radial1"/>
    <dgm:cxn modelId="{7BF29C66-5F20-4FAC-A6A9-1C6110A1213C}" type="presOf" srcId="{4C87A706-176D-41A6-99C7-61B5FCA47C8D}" destId="{95CD5F67-BA1F-42ED-90B6-2A1A31AB900E}" srcOrd="0" destOrd="0" presId="urn:microsoft.com/office/officeart/2005/8/layout/radial1"/>
    <dgm:cxn modelId="{FCF46D6C-EA3F-4B17-8C0A-693C8707CCE8}" type="presOf" srcId="{7652E53E-D27B-4FC9-8DBE-D0385DE76A4E}" destId="{949B81F7-ABF1-41AD-AD96-AB9FF83A3145}" srcOrd="1" destOrd="0" presId="urn:microsoft.com/office/officeart/2005/8/layout/radial1"/>
    <dgm:cxn modelId="{D9334B7B-4E97-425D-92EC-4D11AFFD763D}" type="presOf" srcId="{B0D0A0BA-8ADA-49A1-97FE-E6B9D51E923C}" destId="{58653201-9DE8-4177-8CF1-350C217CABCE}" srcOrd="1" destOrd="0" presId="urn:microsoft.com/office/officeart/2005/8/layout/radial1"/>
    <dgm:cxn modelId="{F2D10C7D-74B8-4B25-8755-38771664AFAA}" type="presOf" srcId="{7652E53E-D27B-4FC9-8DBE-D0385DE76A4E}" destId="{FDFB2FAF-6521-46B4-87F5-725CE01DCE2B}" srcOrd="0" destOrd="0" presId="urn:microsoft.com/office/officeart/2005/8/layout/radial1"/>
    <dgm:cxn modelId="{04CA8C84-6D31-4E71-A8FF-72B3E4978D70}" type="presOf" srcId="{0E307002-1460-44FC-BFCD-A8DFF6B3D5F4}" destId="{409E0E32-F764-423B-987D-555E0DE725E6}" srcOrd="0" destOrd="0" presId="urn:microsoft.com/office/officeart/2005/8/layout/radial1"/>
    <dgm:cxn modelId="{CDD61D8B-C796-4FD4-B044-28E7FDA4A75C}" type="presOf" srcId="{B0D0A0BA-8ADA-49A1-97FE-E6B9D51E923C}" destId="{5510870B-8594-4964-90FF-D67B29DD826D}" srcOrd="0" destOrd="0" presId="urn:microsoft.com/office/officeart/2005/8/layout/radial1"/>
    <dgm:cxn modelId="{F7778099-561F-460C-9942-0770B0CB811F}" type="presOf" srcId="{E105D3BB-79AC-4C51-9F94-F7C1D4E5F8E7}" destId="{053B3B5D-8233-4136-BC2A-96E9FEA13CC4}" srcOrd="0" destOrd="0" presId="urn:microsoft.com/office/officeart/2005/8/layout/radial1"/>
    <dgm:cxn modelId="{C0E15DCA-75A4-4E26-AD31-68B43B5453E0}" srcId="{4C87A706-176D-41A6-99C7-61B5FCA47C8D}" destId="{F4A2AE7A-2F53-4C8A-974B-CF774571A28D}" srcOrd="0" destOrd="0" parTransId="{7652E53E-D27B-4FC9-8DBE-D0385DE76A4E}" sibTransId="{5C09AF62-4F22-4F6F-8671-12FFFD53A18D}"/>
    <dgm:cxn modelId="{66E334CC-0B4C-4E2B-ADC9-5D047E3B3F50}" type="presOf" srcId="{A27C6008-6831-4E5B-8A9B-983DB25E3B69}" destId="{9293DE9E-C874-43A9-87AE-5351E3E58C5F}" srcOrd="0" destOrd="0" presId="urn:microsoft.com/office/officeart/2005/8/layout/radial1"/>
    <dgm:cxn modelId="{C113B8CE-83A2-4046-99BB-36A95EC85EAE}" type="presOf" srcId="{66E3464E-94A9-4319-9917-6B7247A7A654}" destId="{82E9FB5D-FDFC-401D-8FA7-4E7167DC76FB}" srcOrd="0" destOrd="0" presId="urn:microsoft.com/office/officeart/2005/8/layout/radial1"/>
    <dgm:cxn modelId="{2EA943D6-3026-42C3-A5AA-303BB31D5FAE}" type="presOf" srcId="{514E643D-A6FB-454A-9FE4-7B2768AA6235}" destId="{7907458C-1126-4122-A773-AE5947A6DEBB}" srcOrd="0" destOrd="0" presId="urn:microsoft.com/office/officeart/2005/8/layout/radial1"/>
    <dgm:cxn modelId="{C45C70DC-AF12-47AD-AFC3-E33A92E14748}" srcId="{4C87A706-176D-41A6-99C7-61B5FCA47C8D}" destId="{66E3464E-94A9-4319-9917-6B7247A7A654}" srcOrd="1" destOrd="0" parTransId="{B0D0A0BA-8ADA-49A1-97FE-E6B9D51E923C}" sibTransId="{9153D63C-45EC-48C3-9E48-5C4B48BF2B58}"/>
    <dgm:cxn modelId="{4BC288DF-6CB3-47F1-9A34-8F1335988DB2}" type="presOf" srcId="{F4A2AE7A-2F53-4C8A-974B-CF774571A28D}" destId="{2D24B26A-F912-4B94-9FDB-97D58A723A26}" srcOrd="0" destOrd="0" presId="urn:microsoft.com/office/officeart/2005/8/layout/radial1"/>
    <dgm:cxn modelId="{E96F51F9-C97A-4CDF-ABFB-CA38152A1BAA}" type="presOf" srcId="{2329D3BF-CEBB-4D5E-9C37-7FAA5A1CE152}" destId="{501D3C85-79FE-417E-A1B8-243B1407FDDA}" srcOrd="1" destOrd="0" presId="urn:microsoft.com/office/officeart/2005/8/layout/radial1"/>
    <dgm:cxn modelId="{8D27480C-842E-4319-B4F4-9D3DD51B6B62}" type="presParOf" srcId="{7907458C-1126-4122-A773-AE5947A6DEBB}" destId="{95CD5F67-BA1F-42ED-90B6-2A1A31AB900E}" srcOrd="0" destOrd="0" presId="urn:microsoft.com/office/officeart/2005/8/layout/radial1"/>
    <dgm:cxn modelId="{675C3272-884E-46DA-89DE-C267F505711B}" type="presParOf" srcId="{7907458C-1126-4122-A773-AE5947A6DEBB}" destId="{FDFB2FAF-6521-46B4-87F5-725CE01DCE2B}" srcOrd="1" destOrd="0" presId="urn:microsoft.com/office/officeart/2005/8/layout/radial1"/>
    <dgm:cxn modelId="{6C64DF87-3806-4AB6-89DA-A1E024F2E4FB}" type="presParOf" srcId="{FDFB2FAF-6521-46B4-87F5-725CE01DCE2B}" destId="{949B81F7-ABF1-41AD-AD96-AB9FF83A3145}" srcOrd="0" destOrd="0" presId="urn:microsoft.com/office/officeart/2005/8/layout/radial1"/>
    <dgm:cxn modelId="{AD226F28-84CF-44AF-A335-188BB42CEBBE}" type="presParOf" srcId="{7907458C-1126-4122-A773-AE5947A6DEBB}" destId="{2D24B26A-F912-4B94-9FDB-97D58A723A26}" srcOrd="2" destOrd="0" presId="urn:microsoft.com/office/officeart/2005/8/layout/radial1"/>
    <dgm:cxn modelId="{8E28343A-4FB4-4155-958C-E60325037063}" type="presParOf" srcId="{7907458C-1126-4122-A773-AE5947A6DEBB}" destId="{5510870B-8594-4964-90FF-D67B29DD826D}" srcOrd="3" destOrd="0" presId="urn:microsoft.com/office/officeart/2005/8/layout/radial1"/>
    <dgm:cxn modelId="{42347132-5BFA-457A-8D8C-F222B30BD951}" type="presParOf" srcId="{5510870B-8594-4964-90FF-D67B29DD826D}" destId="{58653201-9DE8-4177-8CF1-350C217CABCE}" srcOrd="0" destOrd="0" presId="urn:microsoft.com/office/officeart/2005/8/layout/radial1"/>
    <dgm:cxn modelId="{3027FC4C-ED75-4FBA-873B-E617B17EC24C}" type="presParOf" srcId="{7907458C-1126-4122-A773-AE5947A6DEBB}" destId="{82E9FB5D-FDFC-401D-8FA7-4E7167DC76FB}" srcOrd="4" destOrd="0" presId="urn:microsoft.com/office/officeart/2005/8/layout/radial1"/>
    <dgm:cxn modelId="{79B6AA82-ED31-4A77-8E6A-4CCFDDFD3AC5}" type="presParOf" srcId="{7907458C-1126-4122-A773-AE5947A6DEBB}" destId="{07BC009A-BE41-469A-8EC9-7CC742D8E554}" srcOrd="5" destOrd="0" presId="urn:microsoft.com/office/officeart/2005/8/layout/radial1"/>
    <dgm:cxn modelId="{F033E56C-B3BA-461A-8662-A426906655BE}" type="presParOf" srcId="{07BC009A-BE41-469A-8EC9-7CC742D8E554}" destId="{501D3C85-79FE-417E-A1B8-243B1407FDDA}" srcOrd="0" destOrd="0" presId="urn:microsoft.com/office/officeart/2005/8/layout/radial1"/>
    <dgm:cxn modelId="{E36BC691-E058-4AB1-92F4-A9703F5A6E15}" type="presParOf" srcId="{7907458C-1126-4122-A773-AE5947A6DEBB}" destId="{9293DE9E-C874-43A9-87AE-5351E3E58C5F}" srcOrd="6" destOrd="0" presId="urn:microsoft.com/office/officeart/2005/8/layout/radial1"/>
    <dgm:cxn modelId="{9097C480-85EB-4111-ADF7-92A4AFCA6336}" type="presParOf" srcId="{7907458C-1126-4122-A773-AE5947A6DEBB}" destId="{053B3B5D-8233-4136-BC2A-96E9FEA13CC4}" srcOrd="7" destOrd="0" presId="urn:microsoft.com/office/officeart/2005/8/layout/radial1"/>
    <dgm:cxn modelId="{541B9F90-0A72-47ED-9C4C-E1649203017F}" type="presParOf" srcId="{053B3B5D-8233-4136-BC2A-96E9FEA13CC4}" destId="{51253B12-B7E9-4E3E-A0CA-E1BC71F14629}" srcOrd="0" destOrd="0" presId="urn:microsoft.com/office/officeart/2005/8/layout/radial1"/>
    <dgm:cxn modelId="{081F9490-6C26-491E-8A66-9D75E4AE463B}" type="presParOf" srcId="{7907458C-1126-4122-A773-AE5947A6DEBB}" destId="{409E0E32-F764-423B-987D-555E0DE725E6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67B7A-C782-402E-808A-696240D4ABFC}">
      <dsp:nvSpPr>
        <dsp:cNvPr id="0" name=""/>
        <dsp:cNvSpPr/>
      </dsp:nvSpPr>
      <dsp:spPr>
        <a:xfrm rot="10800000">
          <a:off x="0" y="0"/>
          <a:ext cx="5695949" cy="924560"/>
        </a:xfrm>
        <a:prstGeom prst="trapezoid">
          <a:avLst>
            <a:gd name="adj" fmla="val 51339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latin typeface="+mn-lt"/>
              <a:cs typeface="Arial" panose="020B0604020202020204" pitchFamily="34" charset="0"/>
            </a:rPr>
            <a:t>Prevention </a:t>
          </a:r>
        </a:p>
      </dsp:txBody>
      <dsp:txXfrm rot="-10800000">
        <a:off x="996791" y="0"/>
        <a:ext cx="3702367" cy="924560"/>
      </dsp:txXfrm>
    </dsp:sp>
    <dsp:sp modelId="{B4078193-E66D-4E20-B583-191EA762F480}">
      <dsp:nvSpPr>
        <dsp:cNvPr id="0" name=""/>
        <dsp:cNvSpPr/>
      </dsp:nvSpPr>
      <dsp:spPr>
        <a:xfrm rot="10800000">
          <a:off x="474662" y="924560"/>
          <a:ext cx="4746624" cy="924560"/>
        </a:xfrm>
        <a:prstGeom prst="trapezoid">
          <a:avLst>
            <a:gd name="adj" fmla="val 51339"/>
          </a:avLst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latin typeface="+mn-lt"/>
              <a:cs typeface="Arial" panose="020B0604020202020204" pitchFamily="34" charset="0"/>
            </a:rPr>
            <a:t>Reuse/Repair</a:t>
          </a:r>
        </a:p>
      </dsp:txBody>
      <dsp:txXfrm rot="-10800000">
        <a:off x="1305321" y="924560"/>
        <a:ext cx="3085306" cy="924560"/>
      </dsp:txXfrm>
    </dsp:sp>
    <dsp:sp modelId="{B3CACB21-27FB-461A-BAF5-6BC4850160FF}">
      <dsp:nvSpPr>
        <dsp:cNvPr id="0" name=""/>
        <dsp:cNvSpPr/>
      </dsp:nvSpPr>
      <dsp:spPr>
        <a:xfrm rot="10800000">
          <a:off x="949325" y="1849119"/>
          <a:ext cx="3797299" cy="924560"/>
        </a:xfrm>
        <a:prstGeom prst="trapezoid">
          <a:avLst>
            <a:gd name="adj" fmla="val 51339"/>
          </a:avLst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latin typeface="+mn-lt"/>
              <a:cs typeface="Arial" panose="020B0604020202020204" pitchFamily="34" charset="0"/>
            </a:rPr>
            <a:t>Remanufacture</a:t>
          </a:r>
        </a:p>
      </dsp:txBody>
      <dsp:txXfrm rot="-10800000">
        <a:off x="1613852" y="1849119"/>
        <a:ext cx="2468245" cy="924560"/>
      </dsp:txXfrm>
    </dsp:sp>
    <dsp:sp modelId="{BBEAC13F-6907-4E8F-8D5E-1BA53631594F}">
      <dsp:nvSpPr>
        <dsp:cNvPr id="0" name=""/>
        <dsp:cNvSpPr/>
      </dsp:nvSpPr>
      <dsp:spPr>
        <a:xfrm rot="10800000">
          <a:off x="1423987" y="2773680"/>
          <a:ext cx="2847975" cy="924560"/>
        </a:xfrm>
        <a:prstGeom prst="trapezoid">
          <a:avLst>
            <a:gd name="adj" fmla="val 51339"/>
          </a:avLst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latin typeface="+mn-lt"/>
              <a:cs typeface="Arial" panose="020B0604020202020204" pitchFamily="34" charset="0"/>
            </a:rPr>
            <a:t>Recycling</a:t>
          </a:r>
        </a:p>
      </dsp:txBody>
      <dsp:txXfrm rot="-10800000">
        <a:off x="1922383" y="2773680"/>
        <a:ext cx="1851183" cy="924560"/>
      </dsp:txXfrm>
    </dsp:sp>
    <dsp:sp modelId="{543306DB-A019-4475-9AA7-750E5A55F1DD}">
      <dsp:nvSpPr>
        <dsp:cNvPr id="0" name=""/>
        <dsp:cNvSpPr/>
      </dsp:nvSpPr>
      <dsp:spPr>
        <a:xfrm rot="10800000">
          <a:off x="1898650" y="3698240"/>
          <a:ext cx="1898649" cy="924560"/>
        </a:xfrm>
        <a:prstGeom prst="trapezoid">
          <a:avLst>
            <a:gd name="adj" fmla="val 51339"/>
          </a:avLst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latin typeface="+mn-lt"/>
              <a:cs typeface="Arial" panose="020B0604020202020204" pitchFamily="34" charset="0"/>
            </a:rPr>
            <a:t>Recovery</a:t>
          </a:r>
        </a:p>
      </dsp:txBody>
      <dsp:txXfrm rot="-10800000">
        <a:off x="2230913" y="3698240"/>
        <a:ext cx="1234122" cy="924560"/>
      </dsp:txXfrm>
    </dsp:sp>
    <dsp:sp modelId="{C9B00F19-A196-44C9-AA1A-E36472A56C21}">
      <dsp:nvSpPr>
        <dsp:cNvPr id="0" name=""/>
        <dsp:cNvSpPr/>
      </dsp:nvSpPr>
      <dsp:spPr>
        <a:xfrm rot="10800000">
          <a:off x="2373312" y="4622800"/>
          <a:ext cx="949324" cy="924560"/>
        </a:xfrm>
        <a:prstGeom prst="trapezoid">
          <a:avLst>
            <a:gd name="adj" fmla="val 51339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latin typeface="+mn-lt"/>
              <a:cs typeface="Arial" panose="020B0604020202020204" pitchFamily="34" charset="0"/>
            </a:rPr>
            <a:t>Disposal</a:t>
          </a:r>
        </a:p>
      </dsp:txBody>
      <dsp:txXfrm rot="-10800000">
        <a:off x="2373312" y="4622800"/>
        <a:ext cx="949324" cy="924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D5F67-BA1F-42ED-90B6-2A1A31AB900E}">
      <dsp:nvSpPr>
        <dsp:cNvPr id="0" name=""/>
        <dsp:cNvSpPr/>
      </dsp:nvSpPr>
      <dsp:spPr>
        <a:xfrm>
          <a:off x="4099904" y="2311297"/>
          <a:ext cx="2051289" cy="200661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Barriers to Implementing Circular Economy Principals</a:t>
          </a:r>
          <a:endParaRPr lang="en-GB" sz="2000" b="0" kern="12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00308" y="2605158"/>
        <a:ext cx="1450481" cy="1418888"/>
      </dsp:txXfrm>
    </dsp:sp>
    <dsp:sp modelId="{FDFB2FAF-6521-46B4-87F5-725CE01DCE2B}">
      <dsp:nvSpPr>
        <dsp:cNvPr id="0" name=""/>
        <dsp:cNvSpPr/>
      </dsp:nvSpPr>
      <dsp:spPr>
        <a:xfrm rot="16200000">
          <a:off x="4895070" y="2064795"/>
          <a:ext cx="460956" cy="32047"/>
        </a:xfrm>
        <a:custGeom>
          <a:avLst/>
          <a:gdLst/>
          <a:ahLst/>
          <a:cxnLst/>
          <a:rect l="0" t="0" r="0" b="0"/>
          <a:pathLst>
            <a:path>
              <a:moveTo>
                <a:pt x="0" y="16023"/>
              </a:moveTo>
              <a:lnTo>
                <a:pt x="460956" y="16023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14025" y="2069294"/>
        <a:ext cx="23047" cy="23047"/>
      </dsp:txXfrm>
    </dsp:sp>
    <dsp:sp modelId="{2D24B26A-F912-4B94-9FDB-97D58A723A26}">
      <dsp:nvSpPr>
        <dsp:cNvPr id="0" name=""/>
        <dsp:cNvSpPr/>
      </dsp:nvSpPr>
      <dsp:spPr>
        <a:xfrm>
          <a:off x="4212988" y="25220"/>
          <a:ext cx="1825120" cy="1825120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Regulatory Failures</a:t>
          </a:r>
        </a:p>
      </dsp:txBody>
      <dsp:txXfrm>
        <a:off x="4480271" y="292503"/>
        <a:ext cx="1290554" cy="1290554"/>
      </dsp:txXfrm>
    </dsp:sp>
    <dsp:sp modelId="{5510870B-8594-4964-90FF-D67B29DD826D}">
      <dsp:nvSpPr>
        <dsp:cNvPr id="0" name=""/>
        <dsp:cNvSpPr/>
      </dsp:nvSpPr>
      <dsp:spPr>
        <a:xfrm>
          <a:off x="6151193" y="3298578"/>
          <a:ext cx="438617" cy="32047"/>
        </a:xfrm>
        <a:custGeom>
          <a:avLst/>
          <a:gdLst/>
          <a:ahLst/>
          <a:cxnLst/>
          <a:rect l="0" t="0" r="0" b="0"/>
          <a:pathLst>
            <a:path>
              <a:moveTo>
                <a:pt x="0" y="16023"/>
              </a:moveTo>
              <a:lnTo>
                <a:pt x="438617" y="16023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359536" y="3303637"/>
        <a:ext cx="21930" cy="21930"/>
      </dsp:txXfrm>
    </dsp:sp>
    <dsp:sp modelId="{82E9FB5D-FDFC-401D-8FA7-4E7167DC76FB}">
      <dsp:nvSpPr>
        <dsp:cNvPr id="0" name=""/>
        <dsp:cNvSpPr/>
      </dsp:nvSpPr>
      <dsp:spPr>
        <a:xfrm>
          <a:off x="6589811" y="2402042"/>
          <a:ext cx="1825120" cy="1825120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Economic Barriers</a:t>
          </a:r>
        </a:p>
      </dsp:txBody>
      <dsp:txXfrm>
        <a:off x="6857094" y="2669325"/>
        <a:ext cx="1290554" cy="1290554"/>
      </dsp:txXfrm>
    </dsp:sp>
    <dsp:sp modelId="{07BC009A-BE41-469A-8EC9-7CC742D8E554}">
      <dsp:nvSpPr>
        <dsp:cNvPr id="0" name=""/>
        <dsp:cNvSpPr/>
      </dsp:nvSpPr>
      <dsp:spPr>
        <a:xfrm rot="5400000">
          <a:off x="4895070" y="4532362"/>
          <a:ext cx="460956" cy="32047"/>
        </a:xfrm>
        <a:custGeom>
          <a:avLst/>
          <a:gdLst/>
          <a:ahLst/>
          <a:cxnLst/>
          <a:rect l="0" t="0" r="0" b="0"/>
          <a:pathLst>
            <a:path>
              <a:moveTo>
                <a:pt x="0" y="16023"/>
              </a:moveTo>
              <a:lnTo>
                <a:pt x="460956" y="16023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114025" y="4536862"/>
        <a:ext cx="23047" cy="23047"/>
      </dsp:txXfrm>
    </dsp:sp>
    <dsp:sp modelId="{9293DE9E-C874-43A9-87AE-5351E3E58C5F}">
      <dsp:nvSpPr>
        <dsp:cNvPr id="0" name=""/>
        <dsp:cNvSpPr/>
      </dsp:nvSpPr>
      <dsp:spPr>
        <a:xfrm>
          <a:off x="4212988" y="4778864"/>
          <a:ext cx="1825120" cy="1825120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Market Failures</a:t>
          </a:r>
        </a:p>
      </dsp:txBody>
      <dsp:txXfrm>
        <a:off x="4480271" y="5046147"/>
        <a:ext cx="1290554" cy="1290554"/>
      </dsp:txXfrm>
    </dsp:sp>
    <dsp:sp modelId="{053B3B5D-8233-4136-BC2A-96E9FEA13CC4}">
      <dsp:nvSpPr>
        <dsp:cNvPr id="0" name=""/>
        <dsp:cNvSpPr/>
      </dsp:nvSpPr>
      <dsp:spPr>
        <a:xfrm rot="10800000">
          <a:off x="3661286" y="3298578"/>
          <a:ext cx="438617" cy="32047"/>
        </a:xfrm>
        <a:custGeom>
          <a:avLst/>
          <a:gdLst/>
          <a:ahLst/>
          <a:cxnLst/>
          <a:rect l="0" t="0" r="0" b="0"/>
          <a:pathLst>
            <a:path>
              <a:moveTo>
                <a:pt x="0" y="16023"/>
              </a:moveTo>
              <a:lnTo>
                <a:pt x="438617" y="16023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869630" y="3303637"/>
        <a:ext cx="21930" cy="21930"/>
      </dsp:txXfrm>
    </dsp:sp>
    <dsp:sp modelId="{409E0E32-F764-423B-987D-555E0DE725E6}">
      <dsp:nvSpPr>
        <dsp:cNvPr id="0" name=""/>
        <dsp:cNvSpPr/>
      </dsp:nvSpPr>
      <dsp:spPr>
        <a:xfrm>
          <a:off x="1836166" y="2402042"/>
          <a:ext cx="1825120" cy="1825120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Social Factors</a:t>
          </a:r>
        </a:p>
      </dsp:txBody>
      <dsp:txXfrm>
        <a:off x="2103449" y="2669325"/>
        <a:ext cx="1290554" cy="1290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344C5-CF68-F743-87D2-35CF61884B7F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4B797-7DF2-1B45-8426-6A19D9A6F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9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4B797-7DF2-1B45-8426-6A19D9A6F5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4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sv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DD3F806-A910-22DB-F10A-BE8D4206D192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DFC1438-186E-D50D-6FF5-2E87C9DDC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7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6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11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accent2"/>
                </a:solidFill>
              </a:defRPr>
            </a:lvl1pPr>
          </a:lstStyle>
          <a:p>
            <a:r>
              <a:rPr lang="en-GB"/>
              <a:t>Text here</a:t>
            </a:r>
            <a:endParaRPr lang="en-US"/>
          </a:p>
        </p:txBody>
      </p:sp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AADA248C-8DAE-7761-944F-B6C63F1A9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31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Dark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63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670BA717-42D7-972C-861A-3D3B905F2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204FBFDE-806D-F1BD-EDBA-24477FBBDC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80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/>
              <a:t>Activity</a:t>
            </a:r>
            <a:endParaRPr lang="en-US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Activity text </a:t>
            </a:r>
            <a:br>
              <a:rPr lang="en-GB"/>
            </a:br>
            <a:r>
              <a:rPr lang="en-GB"/>
              <a:t>description here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318820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9A55917-A32B-5E5D-FBD2-D7034EDC3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EAC5D673-6D9B-E078-C6D6-01CA71C4526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48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Main headline, </a:t>
            </a:r>
            <a:br>
              <a:rPr lang="en-US"/>
            </a:br>
            <a:r>
              <a:rPr lang="en-US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5905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409102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1"/>
            <a:ext cx="4234951" cy="19538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B0C38A-BEBF-443F-B2D9-47FF146A3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1457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EC1377EF-BEA7-5B00-D397-E45A1964E5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4597" y="3976037"/>
            <a:ext cx="4234950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A3CD50F-D939-3FAA-A87D-09B10F05A6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94387" y="447675"/>
            <a:ext cx="5962650" cy="596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Use ‘crop’ &gt; ‘crop to shape’ tool to mask image in circle</a:t>
            </a:r>
          </a:p>
        </p:txBody>
      </p:sp>
    </p:spTree>
    <p:extLst>
      <p:ext uri="{BB962C8B-B14F-4D97-AF65-F5344CB8AC3E}">
        <p14:creationId xmlns:p14="http://schemas.microsoft.com/office/powerpoint/2010/main" val="92200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1F8848-E83C-F587-5B68-B4E8730D2E2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/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291EA5A-1762-AED4-6154-17D442EFE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4861788D-9228-D07C-CC65-0B607D0E1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3AF5A67-707B-BE92-9E36-17808180D01C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AC6AAA10-44B3-D500-128C-C095C9C04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1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6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Dark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5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Dark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B783C0A7-C951-B7DF-DE06-046056CCD73A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593C783F-6830-D94E-3C56-A445D1E77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05C4F25D-5E3F-FC2E-C350-749540E45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5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Light Imag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Light Imag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7" name="Graphic 14">
            <a:extLst>
              <a:ext uri="{FF2B5EF4-FFF2-40B4-BE49-F238E27FC236}">
                <a16:creationId xmlns:a16="http://schemas.microsoft.com/office/drawing/2014/main" id="{351F75DB-7A3A-C56C-5F1C-57909F711336}"/>
              </a:ext>
            </a:extLst>
          </p:cNvPr>
          <p:cNvSpPr/>
          <p:nvPr userDrawn="1"/>
        </p:nvSpPr>
        <p:spPr>
          <a:xfrm rot="10800000">
            <a:off x="7957049" y="1311524"/>
            <a:ext cx="4234951" cy="423495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DA073-28C2-D755-50C3-D03DD80050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3519" y="1720046"/>
            <a:ext cx="3742009" cy="12097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Activity</a:t>
            </a:r>
            <a:endParaRPr lang="en-US" dirty="0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F5DAC30-3F0D-D4E9-AE54-E1D72CBD4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57049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4D7D92E-1113-80F6-39CD-DD7A11426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519" y="4159207"/>
            <a:ext cx="3742009" cy="12097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000" spc="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Activity text </a:t>
            </a:r>
            <a:br>
              <a:rPr lang="en-GB" dirty="0"/>
            </a:br>
            <a:r>
              <a:rPr lang="en-GB" dirty="0"/>
              <a:t>description here</a:t>
            </a:r>
            <a:endParaRPr lang="en-US" dirty="0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8B6CBF8-1908-78EF-B038-43F066F0F1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249" y="575520"/>
            <a:ext cx="1514057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Text here</a:t>
            </a:r>
            <a:endParaRPr lang="en-US" dirty="0"/>
          </a:p>
        </p:txBody>
      </p:sp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AADA248C-8DAE-7761-944F-B6C63F1A9F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28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2B0F8F19-581D-7046-E406-BD53D90C6D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reference text here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AB21C8-528E-BF2E-0956-F04B3CFB87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0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762001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6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F73C382-5790-0C31-4029-FACD8E594C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F19BFD21-E453-14A6-5260-912D9EAAFB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0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3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9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90A634-1F25-5ACA-CF3C-C42AF1835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9E25970-9101-3DC4-C706-F56F0169BF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0AF546-91E7-6B9E-2ED1-DFF519D603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7" y="575520"/>
            <a:ext cx="1514057" cy="2880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1CA8A-19F6-7BE8-515F-106458F8FE74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53C63E73-565E-7CD8-E1C1-299043B31A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4503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23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7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670BA717-42D7-972C-861A-3D3B905F2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204FBFDE-806D-F1BD-EDBA-24477FBBDC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9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4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9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32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762001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6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7F73C382-5790-0C31-4029-FACD8E594C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F19BFD21-E453-14A6-5260-912D9EAAFB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0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Yellow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EBB4B33A-4843-E728-4ACA-6308F7F731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02E1232-B07F-9C7C-7476-044F3E9678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3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9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DA1A9A9B-47BD-880D-5BAF-007970E5E9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12EFD2F5-949A-A1C2-D13F-B6F027849F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7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8B5A493-97F1-9DB6-4EEA-6CEF5934B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0564" y="1745270"/>
            <a:ext cx="7763436" cy="33674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 spc="-1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text here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6A33A9-0106-D24E-177D-04BAABB9CA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3" y="5902362"/>
            <a:ext cx="3456000" cy="5082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D4338A-4F7A-4530-2733-39EBD2A0E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694" y="447403"/>
            <a:ext cx="3456000" cy="508235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72743B9-BD74-CCFF-217B-101A76C6F2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1458" y="575520"/>
            <a:ext cx="1514057" cy="28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77C3E9-9975-0160-C6D4-C9D9FFE47943}"/>
              </a:ext>
            </a:extLst>
          </p:cNvPr>
          <p:cNvSpPr/>
          <p:nvPr userDrawn="1"/>
        </p:nvSpPr>
        <p:spPr>
          <a:xfrm>
            <a:off x="4101457" y="5976479"/>
            <a:ext cx="1603152" cy="360000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384D3E9A-6550-B385-869C-35299E792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2821" y="5977704"/>
            <a:ext cx="1601788" cy="35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6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Gre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A316E9-B9CA-D5B0-DE1C-374E13D2D504}"/>
              </a:ext>
            </a:extLst>
          </p:cNvPr>
          <p:cNvSpPr>
            <a:spLocks noChangeAspect="1"/>
          </p:cNvSpPr>
          <p:nvPr userDrawn="1"/>
        </p:nvSpPr>
        <p:spPr>
          <a:xfrm>
            <a:off x="-2100943" y="-669471"/>
            <a:ext cx="8196943" cy="81969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670BA717-42D7-972C-861A-3D3B905F2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204FBFDE-806D-F1BD-EDBA-24477FBBDC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9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4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415929-BB02-F27D-ECA2-D199A21D11C1}"/>
              </a:ext>
            </a:extLst>
          </p:cNvPr>
          <p:cNvSpPr/>
          <p:nvPr userDrawn="1"/>
        </p:nvSpPr>
        <p:spPr>
          <a:xfrm>
            <a:off x="0" y="0"/>
            <a:ext cx="60579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9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1725" y="6156479"/>
            <a:ext cx="1324800" cy="252000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2201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C8AD80-7028-6C5E-9048-120B8F30DA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335"/>
            <a:ext cx="3984913" cy="5081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DF145E-2BD6-558B-2E6D-CE32D65011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-1"/>
            <a:ext cx="61341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32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23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9A55917-A32B-5E5D-FBD2-D7034EDC3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EAC5D673-6D9B-E078-C6D6-01CA71C4526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65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6144DBA-9EF2-C895-5B46-C4F3D1262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0E4AD034-C45F-E859-C789-36C509D696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84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6902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0274" y="1316920"/>
            <a:ext cx="5586764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8" y="1329299"/>
            <a:ext cx="558676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</p:spTree>
    <p:extLst>
      <p:ext uri="{BB962C8B-B14F-4D97-AF65-F5344CB8AC3E}">
        <p14:creationId xmlns:p14="http://schemas.microsoft.com/office/powerpoint/2010/main" val="205749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0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6533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22224" y="1324456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233C4B15-66C1-A454-27A9-88A5265937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765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59010D74-FA86-612B-C479-7D8834C690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047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C7551773-A38D-C852-ED27-5A7E5771FFD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4962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0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816178" y="13244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23CFC413-7ECD-7C38-4A54-3F2762B064A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440356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0B930C49-45FB-8FC5-77B6-07CD02F923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86603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C1EE4DB3-31F8-5DCA-3D0B-04C011D33A7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721816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835D21C-D797-4A0B-A311-256BF5B765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18412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123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0274" y="1316920"/>
            <a:ext cx="5586764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8" y="1329299"/>
            <a:ext cx="558676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</p:spTree>
    <p:extLst>
      <p:ext uri="{BB962C8B-B14F-4D97-AF65-F5344CB8AC3E}">
        <p14:creationId xmlns:p14="http://schemas.microsoft.com/office/powerpoint/2010/main" val="205749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0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22224" y="1324456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233C4B15-66C1-A454-27A9-88A5265937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765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59010D74-FA86-612B-C479-7D8834C690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047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C7551773-A38D-C852-ED27-5A7E5771FFD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4962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0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816178" y="13244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23CFC413-7ECD-7C38-4A54-3F2762B064A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440356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0B930C49-45FB-8FC5-77B6-07CD02F923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86603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C1EE4DB3-31F8-5DCA-3D0B-04C011D33A7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721816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835D21C-D797-4A0B-A311-256BF5B765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18412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123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5B244FED-2054-51CC-D497-FDE8EB3584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329299"/>
            <a:ext cx="11508488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099F61-1E66-3114-C25A-C6BF50E15D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0274" y="1316920"/>
            <a:ext cx="5586764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704BEDF-C1EB-C62E-33A8-41EED1A18C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8" y="1329299"/>
            <a:ext cx="558676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</p:spTree>
    <p:extLst>
      <p:ext uri="{BB962C8B-B14F-4D97-AF65-F5344CB8AC3E}">
        <p14:creationId xmlns:p14="http://schemas.microsoft.com/office/powerpoint/2010/main" val="205749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32300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264F909A-6BCD-E845-D6B4-450B8BBF8C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94665" y="1324456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703A5724-70DB-9FD5-48CB-295093228A3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4964" y="1324455"/>
            <a:ext cx="3624737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0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Slide Gre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E7F3EAA9-B06A-1005-DD31-7EB62D76FBB8}"/>
              </a:ext>
            </a:extLst>
          </p:cNvPr>
          <p:cNvSpPr/>
          <p:nvPr userDrawn="1"/>
        </p:nvSpPr>
        <p:spPr>
          <a:xfrm rot="10800000">
            <a:off x="-689264" y="0"/>
            <a:ext cx="6858001" cy="6858001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Module X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116CBDDE-AC00-8295-7A80-61CE984DD14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46850" y="1143000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D1F65F77-37C3-5994-8E08-6ACF9102853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310188" cy="4260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6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22224" y="1324456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233C4B15-66C1-A454-27A9-88A5265937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765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59010D74-FA86-612B-C479-7D8834C6903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04737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C7551773-A38D-C852-ED27-5A7E5771FFD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4962" y="1324454"/>
            <a:ext cx="2634813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0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7F83E4-A945-C275-1174-25D1DB27D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2237" y="6156479"/>
            <a:ext cx="1324800" cy="2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BAE3C6-2D2B-A5C7-DF5F-33F746F7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962" y="5900244"/>
            <a:ext cx="9941801" cy="508235"/>
          </a:xfrm>
          <a:prstGeom prst="rect">
            <a:avLst/>
          </a:prstGeom>
        </p:spPr>
      </p:pic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3047543A-47B5-528B-1F18-F589EE07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2713" y="5900244"/>
            <a:ext cx="1394324" cy="25411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800" b="1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Module X</a:t>
            </a:r>
            <a:br>
              <a:rPr lang="en-GB" dirty="0"/>
            </a:br>
            <a:r>
              <a:rPr lang="en-GB" dirty="0"/>
              <a:t>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E867E-D575-0085-30CE-B18F6534D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Heading text here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A949E59-2D73-68AB-0164-C818DCB530B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816178" y="13244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23CFC413-7ECD-7C38-4A54-3F2762B064A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440356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0B930C49-45FB-8FC5-77B6-07CD02F923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86603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C1EE4DB3-31F8-5DCA-3D0B-04C011D33A7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721816" y="1340356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835D21C-D797-4A0B-A311-256BF5B765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18412" y="1320921"/>
            <a:ext cx="2040859" cy="4086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123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CAC21-117E-12B8-CA1F-E8390DF4BF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6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914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5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5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5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 Slide L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2B0F8F19-581D-7046-E406-BD53D90C6D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5902361"/>
            <a:ext cx="3203352" cy="5082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Image reference text here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AB21C8-528E-BF2E-0956-F04B3CFB87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42903"/>
            <a:ext cx="12192000" cy="26912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7500" b="1" spc="-150">
                <a:solidFill>
                  <a:schemeClr val="tx1"/>
                </a:solidFill>
              </a:defRPr>
            </a:lvl1pPr>
          </a:lstStyle>
          <a:p>
            <a:r>
              <a:rPr lang="en-GB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35333A-9644-D093-268B-7B719285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3680"/>
            <a:ext cx="12191999" cy="6857999"/>
          </a:xfrm>
          <a:prstGeom prst="rect">
            <a:avLst/>
          </a:prstGeom>
        </p:spPr>
      </p:pic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32856ED2-2A43-A8E9-100B-17725EF475E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15735" y="1226127"/>
            <a:ext cx="9741190" cy="43983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2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CAC21-117E-12B8-CA1F-E8390DF4BF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53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82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37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9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68" r:id="rId3"/>
    <p:sldLayoutId id="2147483671" r:id="rId4"/>
    <p:sldLayoutId id="2147483669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30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10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30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4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10" r:id="rId16"/>
    <p:sldLayoutId id="2147483711" r:id="rId17"/>
    <p:sldLayoutId id="2147483758" r:id="rId18"/>
    <p:sldLayoutId id="2147483752" r:id="rId19"/>
    <p:sldLayoutId id="214748371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37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royalsocietypublishing.org/doi/full/10.1098/rspa.2014.0170" TargetMode="External"/><Relationship Id="rId3" Type="http://schemas.openxmlformats.org/officeDocument/2006/relationships/hyperlink" Target="https://ellenmacarthurfoundation.org/topics/circular-economy-introduction/overview" TargetMode="External"/><Relationship Id="rId7" Type="http://schemas.openxmlformats.org/officeDocument/2006/relationships/hyperlink" Target="https://www.chathamhouse.org/2018/06/making-concrete-change-innovation-low-carbon-cement-and-concrete" TargetMode="External"/><Relationship Id="rId12" Type="http://schemas.openxmlformats.org/officeDocument/2006/relationships/hyperlink" Target="https://books.google.co.uk/books/about/Superuse.html?id=QnI1m8-Mku4C&amp;redir_esc=y" TargetMode="External"/><Relationship Id="rId2" Type="http://schemas.openxmlformats.org/officeDocument/2006/relationships/hyperlink" Target="https://www.theworldcounts.com/challenges/planet-earth/state-of-the-planet/overuse-of-resources-on-earth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arbonleadershipforum.org/embodied-carbon-101/" TargetMode="External"/><Relationship Id="rId11" Type="http://schemas.openxmlformats.org/officeDocument/2006/relationships/hyperlink" Target="https://discovery.ucl.ac.uk/id/eprint/10072754/" TargetMode="External"/><Relationship Id="rId5" Type="http://schemas.openxmlformats.org/officeDocument/2006/relationships/hyperlink" Target="https://architecture2030.org/why-the-building-sector/" TargetMode="External"/><Relationship Id="rId10" Type="http://schemas.openxmlformats.org/officeDocument/2006/relationships/hyperlink" Target="https://www.icevirtuallibrary.com/doi/pdf/10.1680/jensu.17.00074" TargetMode="External"/><Relationship Id="rId4" Type="http://schemas.openxmlformats.org/officeDocument/2006/relationships/hyperlink" Target="https://ellenmacarthurfoundation.org/circular-economy-diagram" TargetMode="External"/><Relationship Id="rId9" Type="http://schemas.openxmlformats.org/officeDocument/2006/relationships/hyperlink" Target="https://www.mdpi.com/2071-1050/10/1/229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lston-works.co.uk/" TargetMode="External"/><Relationship Id="rId13" Type="http://schemas.openxmlformats.org/officeDocument/2006/relationships/hyperlink" Target="https://www.london.gov.uk/programmes-strategies/planning/london-plan/new-london-plan/london-plan-2021" TargetMode="External"/><Relationship Id="rId3" Type="http://schemas.openxmlformats.org/officeDocument/2006/relationships/hyperlink" Target="https://ce-toolkit.dhub.arup.com/framework" TargetMode="External"/><Relationship Id="rId7" Type="http://schemas.openxmlformats.org/officeDocument/2006/relationships/hyperlink" Target="https://www.hopkins.co.uk/projects/sport/london-2012-velodrome/" TargetMode="External"/><Relationship Id="rId12" Type="http://schemas.openxmlformats.org/officeDocument/2006/relationships/hyperlink" Target="https://www.kateraworth.com/doughnut/" TargetMode="External"/><Relationship Id="rId2" Type="http://schemas.openxmlformats.org/officeDocument/2006/relationships/hyperlink" Target="https://www.circuit-project.eu/focus-areas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arup.com/projects/1-triton-square" TargetMode="External"/><Relationship Id="rId11" Type="http://schemas.openxmlformats.org/officeDocument/2006/relationships/hyperlink" Target="https://www.amsterdam.nl/en/policy/sustainability/circular-economy/" TargetMode="External"/><Relationship Id="rId5" Type="http://schemas.openxmlformats.org/officeDocument/2006/relationships/hyperlink" Target="https://ellenmacarthurfoundation.org/circular-examples/brummen-town-hall" TargetMode="External"/><Relationship Id="rId10" Type="http://schemas.openxmlformats.org/officeDocument/2006/relationships/hyperlink" Target="https://www.c40.org/" TargetMode="External"/><Relationship Id="rId4" Type="http://schemas.openxmlformats.org/officeDocument/2006/relationships/hyperlink" Target="https://www.ifdo.co/projects/the-hithe" TargetMode="External"/><Relationship Id="rId9" Type="http://schemas.openxmlformats.org/officeDocument/2006/relationships/hyperlink" Target="https://www.london.gov.uk/publications/circular-economy-statement-guidance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bigbuyers.eu/" TargetMode="External"/><Relationship Id="rId3" Type="http://schemas.openxmlformats.org/officeDocument/2006/relationships/hyperlink" Target="https://www.portland.gov/omf/brfs/procurement/sustainable-procurement-program/sp-initiatives" TargetMode="External"/><Relationship Id="rId7" Type="http://schemas.openxmlformats.org/officeDocument/2006/relationships/hyperlink" Target="https://www.c40.org/" TargetMode="External"/><Relationship Id="rId2" Type="http://schemas.openxmlformats.org/officeDocument/2006/relationships/hyperlink" Target="https://www.ladbs.org/services/core-services/plan-check-permit/plan-check-permit-special-assistance/adaptive-reuse-projects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arbonneutralcities.org/" TargetMode="External"/><Relationship Id="rId5" Type="http://schemas.openxmlformats.org/officeDocument/2006/relationships/hyperlink" Target="https://app.excessmaterialsexchange.com/mqUFWBvNwawg/7dlcKxtDyliQ" TargetMode="External"/><Relationship Id="rId10" Type="http://schemas.openxmlformats.org/officeDocument/2006/relationships/hyperlink" Target="https://iclei-europe.org/" TargetMode="External"/><Relationship Id="rId4" Type="http://schemas.openxmlformats.org/officeDocument/2006/relationships/hyperlink" Target="https://vancouver.ca/home-property-development/empty-homes-tax.aspx" TargetMode="External"/><Relationship Id="rId9" Type="http://schemas.openxmlformats.org/officeDocument/2006/relationships/hyperlink" Target="https://eurocities.eu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 descr="A picture containing outdoor&#10;&#10;Description automatically generated">
            <a:extLst>
              <a:ext uri="{FF2B5EF4-FFF2-40B4-BE49-F238E27FC236}">
                <a16:creationId xmlns:a16="http://schemas.microsoft.com/office/drawing/2014/main" id="{17CC065D-EE09-5AAB-F3B4-709AFE3AFA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240" t="14583" r="154" b="10244"/>
          <a:stretch/>
        </p:blipFill>
        <p:spPr>
          <a:xfrm>
            <a:off x="6034473" y="-4689"/>
            <a:ext cx="6159851" cy="6870501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80B7D7-6348-C750-4D72-9A263D75C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">
            <a:off x="1601238" y="3063256"/>
            <a:ext cx="4410054" cy="1383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2CBD2F-41E5-EF25-C271-6D15D593A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187" y="1716516"/>
            <a:ext cx="6462525" cy="3396213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sz="6600" dirty="0"/>
              <a:t>Building Circular Cities: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4800" dirty="0"/>
              <a:t>An introduction to the circular economy in the built environment</a:t>
            </a:r>
            <a:endParaRPr lang="en-US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50933-EBCC-7331-E600-1CFD265CE2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MODULE 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F6341D-C69C-484F-3CD5-D4948F1DA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042275">
            <a:off x="-99902" y="1990982"/>
            <a:ext cx="2194953" cy="94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4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597DFCF-C1AB-3263-0981-228D8D4140BA}"/>
              </a:ext>
            </a:extLst>
          </p:cNvPr>
          <p:cNvGraphicFramePr/>
          <p:nvPr/>
        </p:nvGraphicFramePr>
        <p:xfrm>
          <a:off x="3248025" y="333633"/>
          <a:ext cx="5695950" cy="554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342708D-0536-78E0-B5FF-4253365AFA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43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F47482C3-18C5-86F3-AFDB-0D3B877E008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027044" y="0"/>
            <a:ext cx="10137912" cy="6858000"/>
          </a:xfrm>
        </p:spPr>
      </p:pic>
    </p:spTree>
    <p:extLst>
      <p:ext uri="{BB962C8B-B14F-4D97-AF65-F5344CB8AC3E}">
        <p14:creationId xmlns:p14="http://schemas.microsoft.com/office/powerpoint/2010/main" val="2092268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B75AFC-C785-2CB6-4BEE-5445180957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1</a:t>
            </a:r>
            <a:endParaRPr lang="en-US"/>
          </a:p>
        </p:txBody>
      </p:sp>
      <p:pic>
        <p:nvPicPr>
          <p:cNvPr id="6" name="Picture Placeholder 5" descr="A picture containing outdoor, way, scene, sidewalk&#10;&#10;Description automatically generated">
            <a:extLst>
              <a:ext uri="{FF2B5EF4-FFF2-40B4-BE49-F238E27FC236}">
                <a16:creationId xmlns:a16="http://schemas.microsoft.com/office/drawing/2014/main" id="{38CF9C3D-2F39-7A12-B6FD-C268ADF8DB5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2398" r="22398"/>
          <a:stretch>
            <a:fillRect/>
          </a:stretch>
        </p:blipFill>
        <p:spPr>
          <a:xfrm>
            <a:off x="6047462" y="-1"/>
            <a:ext cx="6134100" cy="6857999"/>
          </a:xfrm>
        </p:spPr>
      </p:pic>
      <p:pic>
        <p:nvPicPr>
          <p:cNvPr id="7" name="Picture 6" descr="A picture containing wheel, gear&#10;&#10;Description automatically generated">
            <a:extLst>
              <a:ext uri="{FF2B5EF4-FFF2-40B4-BE49-F238E27FC236}">
                <a16:creationId xmlns:a16="http://schemas.microsoft.com/office/drawing/2014/main" id="{2800D12D-E8E9-5103-287A-EC089EFDF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49" y="2820786"/>
            <a:ext cx="3814859" cy="156833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0C3AD-F766-BCCF-4629-031280EC463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4909251" cy="4260850"/>
          </a:xfrm>
        </p:spPr>
        <p:txBody>
          <a:bodyPr/>
          <a:lstStyle/>
          <a:p>
            <a:pPr marL="0" indent="0">
              <a:buNone/>
            </a:pPr>
            <a:r>
              <a:rPr lang="en-GB" sz="6600" b="1">
                <a:latin typeface="+mj-lt"/>
              </a:rPr>
              <a:t>Why should we act now?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05378DD-789E-1BC8-93D0-B1B8327038DA}"/>
              </a:ext>
            </a:extLst>
          </p:cNvPr>
          <p:cNvSpPr txBox="1">
            <a:spLocks/>
          </p:cNvSpPr>
          <p:nvPr/>
        </p:nvSpPr>
        <p:spPr>
          <a:xfrm>
            <a:off x="9773058" y="6159501"/>
            <a:ext cx="2412598" cy="52300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 b="0">
                <a:solidFill>
                  <a:srgbClr val="000000"/>
                </a:solidFill>
                <a:ea typeface="+mn-lt"/>
                <a:cs typeface="+mn-lt"/>
              </a:rPr>
              <a:t>People struggle along a narrow footpath in Venice after the 2019 flood disaster. Adam Sébire / Climate Visuals</a:t>
            </a:r>
            <a:endParaRPr lang="en-US" sz="600" b="0">
              <a:solidFill>
                <a:srgbClr val="000000"/>
              </a:solidFill>
              <a:ea typeface="+mn-lt"/>
              <a:cs typeface="+mn-lt"/>
            </a:endParaRPr>
          </a:p>
          <a:p>
            <a:pPr algn="r"/>
            <a:endParaRPr lang="en-US" sz="1050" b="0">
              <a:solidFill>
                <a:srgbClr val="00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8986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2E436B-2C6F-C234-04A7-E2CA9DDB6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cs typeface="Arial"/>
              </a:rPr>
              <a:t>Module 1</a:t>
            </a:r>
            <a:endParaRPr lang="en-US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F0FDC3C0-A2FF-601E-8591-F30036A38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855" y="539109"/>
            <a:ext cx="5814290" cy="49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1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9A5821-8C0A-D648-00A1-CDF0FC5CB9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2B7EF-176C-5725-1870-39D4BB6F8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Embodied Carbon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0804B544-98E8-A8E0-C597-D6787EF8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523" y="1063043"/>
            <a:ext cx="5817678" cy="4641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59B444-B575-26EF-3E7D-1BA4A2708B64}"/>
              </a:ext>
            </a:extLst>
          </p:cNvPr>
          <p:cNvSpPr txBox="1"/>
          <p:nvPr/>
        </p:nvSpPr>
        <p:spPr>
          <a:xfrm>
            <a:off x="7460815" y="1343938"/>
            <a:ext cx="133089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cs typeface="Arial"/>
              </a:rPr>
              <a:t>Transport</a:t>
            </a:r>
            <a:endParaRPr lang="en-US" sz="160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FE364-F7F4-EFD3-4CA9-77CF51623C20}"/>
              </a:ext>
            </a:extLst>
          </p:cNvPr>
          <p:cNvSpPr txBox="1"/>
          <p:nvPr/>
        </p:nvSpPr>
        <p:spPr>
          <a:xfrm>
            <a:off x="7460814" y="2147691"/>
            <a:ext cx="133089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cs typeface="Arial"/>
              </a:rPr>
              <a:t>Equipment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4DF36-600E-4763-BFD1-6479DFCBEC12}"/>
              </a:ext>
            </a:extLst>
          </p:cNvPr>
          <p:cNvSpPr txBox="1"/>
          <p:nvPr/>
        </p:nvSpPr>
        <p:spPr>
          <a:xfrm>
            <a:off x="7460814" y="2878376"/>
            <a:ext cx="133089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Site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CD94B-137F-5C24-C52E-BA0F4D18C22F}"/>
              </a:ext>
            </a:extLst>
          </p:cNvPr>
          <p:cNvSpPr txBox="1"/>
          <p:nvPr/>
        </p:nvSpPr>
        <p:spPr>
          <a:xfrm>
            <a:off x="7460814" y="3619500"/>
            <a:ext cx="133089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cs typeface="Arial"/>
              </a:rPr>
              <a:t>Materials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45EE52-461E-6569-D511-98D98769BE58}"/>
              </a:ext>
            </a:extLst>
          </p:cNvPr>
          <p:cNvSpPr txBox="1"/>
          <p:nvPr/>
        </p:nvSpPr>
        <p:spPr>
          <a:xfrm>
            <a:off x="3045389" y="4788595"/>
            <a:ext cx="5746313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Arial"/>
              </a:rPr>
              <a:t>Figure 4. Where's the Carbon?</a:t>
            </a:r>
          </a:p>
          <a:p>
            <a:r>
              <a:rPr lang="en-US" sz="1600" i="1" dirty="0">
                <a:cs typeface="Arial"/>
              </a:rPr>
              <a:t>Source: Embodied Carbon Benchmark Project, and review of multiple embodied energy and carbon studies</a:t>
            </a:r>
          </a:p>
        </p:txBody>
      </p:sp>
    </p:spTree>
    <p:extLst>
      <p:ext uri="{BB962C8B-B14F-4D97-AF65-F5344CB8AC3E}">
        <p14:creationId xmlns:p14="http://schemas.microsoft.com/office/powerpoint/2010/main" val="2512166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93347B-90E1-50CD-2770-FD373B7F09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1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25E4C-8E9D-4291-7A57-19BDA46786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Cement is a big emitter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98F7FA0-D648-6186-5A45-F40C7A8BA9A2}"/>
              </a:ext>
            </a:extLst>
          </p:cNvPr>
          <p:cNvGraphicFramePr>
            <a:graphicFrameLocks noGrp="1"/>
          </p:cNvGraphicFramePr>
          <p:nvPr/>
        </p:nvGraphicFramePr>
        <p:xfrm>
          <a:off x="1260895" y="1628791"/>
          <a:ext cx="6248400" cy="3879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700">
                  <a:extLst>
                    <a:ext uri="{9D8B030D-6E8A-4147-A177-3AD203B41FA5}">
                      <a16:colId xmlns:a16="http://schemas.microsoft.com/office/drawing/2014/main" val="2321631949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70667901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284203811"/>
                    </a:ext>
                  </a:extLst>
                </a:gridCol>
              </a:tblGrid>
              <a:tr h="539668">
                <a:tc>
                  <a:txBody>
                    <a:bodyPr/>
                    <a:lstStyle/>
                    <a:p>
                      <a:endParaRPr lang="en-GB" sz="20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3F5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3F5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3F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39577"/>
                  </a:ext>
                </a:extLst>
              </a:tr>
              <a:tr h="568267">
                <a:tc>
                  <a:txBody>
                    <a:bodyPr/>
                    <a:lstStyle/>
                    <a:p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2000" baseline="30000">
                          <a:latin typeface="+mn-lt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54328"/>
                  </a:ext>
                </a:extLst>
              </a:tr>
              <a:tr h="625290">
                <a:tc>
                  <a:txBody>
                    <a:bodyPr/>
                    <a:lstStyle/>
                    <a:p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2000" baseline="30000">
                          <a:latin typeface="+mn-lt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USA</a:t>
                      </a: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035836"/>
                  </a:ext>
                </a:extLst>
              </a:tr>
              <a:tr h="1504950">
                <a:tc>
                  <a:txBody>
                    <a:bodyPr/>
                    <a:lstStyle/>
                    <a:p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2000" baseline="30000">
                          <a:latin typeface="+mn-lt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>
                          <a:latin typeface="+mj-lt"/>
                          <a:cs typeface="Arial" panose="020B0604020202020204" pitchFamily="34" charset="0"/>
                        </a:rPr>
                        <a:t>Cement</a:t>
                      </a:r>
                      <a:endParaRPr lang="en-GB" sz="2000" b="1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123622"/>
                  </a:ext>
                </a:extLst>
              </a:tr>
              <a:tr h="640922">
                <a:tc>
                  <a:txBody>
                    <a:bodyPr/>
                    <a:lstStyle/>
                    <a:p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GB" sz="2000" baseline="30000">
                          <a:latin typeface="+mn-lt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+mn-lt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anchor="ctr">
                    <a:solidFill>
                      <a:srgbClr val="7AE1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259405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7FF3F1B9-73DC-9B72-EB5E-880DFEFC9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45002">
            <a:off x="154421" y="3140199"/>
            <a:ext cx="1726096" cy="16140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7651EE0-295E-D73E-7885-E2FC5F5D9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969" y="2207929"/>
            <a:ext cx="3445893" cy="24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6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9A5821-8C0A-D648-00A1-CDF0FC5CB9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2B7EF-176C-5725-1870-39D4BB6F8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Embodied Carbon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5A1CD-B85E-AB41-1BAF-DF246E0F8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99" y="1336175"/>
            <a:ext cx="9068802" cy="34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32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9A5821-8C0A-D648-00A1-CDF0FC5CB9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2B7EF-176C-5725-1870-39D4BB6F8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Embodied Carbon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28BF1FC-B82C-A239-0CA8-1BEE2B8AB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575" y="1307333"/>
            <a:ext cx="7222847" cy="41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52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9A5821-8C0A-D648-00A1-CDF0FC5CB9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2B7EF-176C-5725-1870-39D4BB6F8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Embodied Carbon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30994E-F010-CE3B-FEF5-CACCC86F6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161" y="1755066"/>
            <a:ext cx="8607677" cy="34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79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CF3684-00BE-0E4D-85A9-49E4FC9504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1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14829-C73D-8C71-C492-517766A919B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5290252" cy="4260850"/>
          </a:xfrm>
        </p:spPr>
        <p:txBody>
          <a:bodyPr/>
          <a:lstStyle/>
          <a:p>
            <a:pPr marL="0" indent="0">
              <a:buNone/>
            </a:pPr>
            <a:r>
              <a:rPr lang="en-GB" sz="4800" b="1">
                <a:latin typeface="+mj-lt"/>
              </a:rPr>
              <a:t>What does circular economy mean in construction?</a:t>
            </a: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FD488A-0B11-5264-6567-685F969F8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6038">
            <a:off x="1528789" y="3781706"/>
            <a:ext cx="2631731" cy="523268"/>
          </a:xfrm>
          <a:prstGeom prst="rect">
            <a:avLst/>
          </a:prstGeom>
        </p:spPr>
      </p:pic>
      <p:pic>
        <p:nvPicPr>
          <p:cNvPr id="12" name="Picture 1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659D3391-2686-2FFF-A930-31CACE05747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0188" r="20188"/>
          <a:stretch/>
        </p:blipFill>
        <p:spPr/>
      </p:pic>
    </p:spTree>
    <p:extLst>
      <p:ext uri="{BB962C8B-B14F-4D97-AF65-F5344CB8AC3E}">
        <p14:creationId xmlns:p14="http://schemas.microsoft.com/office/powerpoint/2010/main" val="140965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42EA84-915B-1EC1-1EA6-39898D36B68E}"/>
              </a:ext>
            </a:extLst>
          </p:cNvPr>
          <p:cNvGrpSpPr/>
          <p:nvPr/>
        </p:nvGrpSpPr>
        <p:grpSpPr>
          <a:xfrm>
            <a:off x="2625371" y="633483"/>
            <a:ext cx="6636458" cy="5330462"/>
            <a:chOff x="731757" y="2589169"/>
            <a:chExt cx="4904232" cy="3939123"/>
          </a:xfrm>
        </p:grpSpPr>
        <p:pic>
          <p:nvPicPr>
            <p:cNvPr id="3" name="Picture 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E2E4F601-4A09-4EE0-7864-B5D518DF6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424" y="2589169"/>
              <a:ext cx="2127359" cy="1679661"/>
            </a:xfrm>
            <a:prstGeom prst="rect">
              <a:avLst/>
            </a:prstGeom>
          </p:spPr>
        </p:pic>
        <p:pic>
          <p:nvPicPr>
            <p:cNvPr id="4" name="Picture 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BC07108-AE8C-D3E5-4044-81C4EFF8C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757" y="4731150"/>
              <a:ext cx="1844770" cy="1797142"/>
            </a:xfrm>
            <a:prstGeom prst="rect">
              <a:avLst/>
            </a:prstGeom>
          </p:spPr>
        </p:pic>
        <p:pic>
          <p:nvPicPr>
            <p:cNvPr id="5" name="Picture 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11DCEA8-D076-B392-FABC-A595C5ED2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1951" y="4797828"/>
              <a:ext cx="2194038" cy="1663786"/>
            </a:xfrm>
            <a:prstGeom prst="rect">
              <a:avLst/>
            </a:prstGeom>
          </p:spPr>
        </p:pic>
        <p:pic>
          <p:nvPicPr>
            <p:cNvPr id="6" name="Picture 5" descr="A black rectang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6A14F25-7517-26BB-272F-485E61BE7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8207" y="2597107"/>
              <a:ext cx="1698712" cy="166378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608AB0-3827-DDB1-227D-CCEB1474E9A9}"/>
              </a:ext>
            </a:extLst>
          </p:cNvPr>
          <p:cNvSpPr txBox="1"/>
          <p:nvPr/>
        </p:nvSpPr>
        <p:spPr>
          <a:xfrm>
            <a:off x="3659313" y="1641523"/>
            <a:ext cx="904126" cy="2568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London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165E7-A43F-EA54-8478-A487209420AB}"/>
              </a:ext>
            </a:extLst>
          </p:cNvPr>
          <p:cNvSpPr txBox="1"/>
          <p:nvPr/>
        </p:nvSpPr>
        <p:spPr>
          <a:xfrm>
            <a:off x="7162800" y="1769949"/>
            <a:ext cx="1220913" cy="256855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Copenhagen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C87A3-35AA-E305-3886-F646F98BD3E6}"/>
              </a:ext>
            </a:extLst>
          </p:cNvPr>
          <p:cNvSpPr txBox="1"/>
          <p:nvPr/>
        </p:nvSpPr>
        <p:spPr>
          <a:xfrm>
            <a:off x="3421489" y="4619562"/>
            <a:ext cx="904126" cy="2568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Hamburg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E20AEF-0195-E228-BC21-3A73416C25BD}"/>
              </a:ext>
            </a:extLst>
          </p:cNvPr>
          <p:cNvSpPr txBox="1"/>
          <p:nvPr/>
        </p:nvSpPr>
        <p:spPr>
          <a:xfrm>
            <a:off x="7325268" y="4747989"/>
            <a:ext cx="904126" cy="2568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Vantaa</a:t>
            </a:r>
          </a:p>
        </p:txBody>
      </p:sp>
    </p:spTree>
    <p:extLst>
      <p:ext uri="{BB962C8B-B14F-4D97-AF65-F5344CB8AC3E}">
        <p14:creationId xmlns:p14="http://schemas.microsoft.com/office/powerpoint/2010/main" val="103065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DC06-7527-9A6E-7529-D813B3F78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3519" y="2710741"/>
            <a:ext cx="3742009" cy="120975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 sz="4400" dirty="0">
                <a:cs typeface="Arial"/>
              </a:rPr>
              <a:t>Circular Design Strategies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A21D8-F2DC-D288-330E-5394BFDCB49C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7957049" y="5902361"/>
            <a:ext cx="3203352" cy="237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50" dirty="0"/>
              <a:t>-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E1DB8B-C4B9-59F9-2536-3B3493D8F4E1}"/>
              </a:ext>
            </a:extLst>
          </p:cNvPr>
          <p:cNvSpPr txBox="1">
            <a:spLocks/>
          </p:cNvSpPr>
          <p:nvPr/>
        </p:nvSpPr>
        <p:spPr>
          <a:xfrm>
            <a:off x="8205828" y="1385323"/>
            <a:ext cx="3742009" cy="1209757"/>
          </a:xfrm>
          <a:prstGeom prst="rect">
            <a:avLst/>
          </a:prstGeom>
        </p:spPr>
        <p:txBody>
          <a:bodyPr lIns="91440" tIns="45720" rIns="91440" bIns="4572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100" dirty="0"/>
              <a:t>Activity</a:t>
            </a:r>
            <a:endParaRPr lang="en-US" sz="4100">
              <a:cs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55A10F-54C7-E7DD-F245-ACC79D9472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cs typeface="Arial"/>
              </a:rPr>
              <a:t>What strategies would you apply?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79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5E308C-019B-F096-FF8D-69584C8430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>
                <a:latin typeface="Arial"/>
              </a:rPr>
              <a:t>Module 1</a:t>
            </a:r>
            <a:endParaRPr lang="en-GB"/>
          </a:p>
        </p:txBody>
      </p:sp>
      <p:sp>
        <p:nvSpPr>
          <p:cNvPr id="5" name="Graphic 6">
            <a:extLst>
              <a:ext uri="{FF2B5EF4-FFF2-40B4-BE49-F238E27FC236}">
                <a16:creationId xmlns:a16="http://schemas.microsoft.com/office/drawing/2014/main" id="{44997975-B79B-036A-D0DC-95D8D56A63D4}"/>
              </a:ext>
            </a:extLst>
          </p:cNvPr>
          <p:cNvSpPr/>
          <p:nvPr/>
        </p:nvSpPr>
        <p:spPr>
          <a:xfrm>
            <a:off x="598298" y="2133679"/>
            <a:ext cx="2590642" cy="2590642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nothing</a:t>
            </a:r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ED3D76B-8EE5-0E6A-3C38-CD2E479D56DC}"/>
              </a:ext>
            </a:extLst>
          </p:cNvPr>
          <p:cNvSpPr/>
          <p:nvPr/>
        </p:nvSpPr>
        <p:spPr>
          <a:xfrm>
            <a:off x="3399885" y="2137138"/>
            <a:ext cx="2590642" cy="2590642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for long term value</a:t>
            </a: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E80E80B0-2D42-260A-D5CF-7AB25458F658}"/>
              </a:ext>
            </a:extLst>
          </p:cNvPr>
          <p:cNvSpPr/>
          <p:nvPr/>
        </p:nvSpPr>
        <p:spPr>
          <a:xfrm>
            <a:off x="9003060" y="2133679"/>
            <a:ext cx="2590642" cy="2590642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with the right materials</a:t>
            </a:r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98FB62F8-3F01-00B1-BF56-0F21DF76DCDD}"/>
              </a:ext>
            </a:extLst>
          </p:cNvPr>
          <p:cNvSpPr/>
          <p:nvPr/>
        </p:nvSpPr>
        <p:spPr>
          <a:xfrm>
            <a:off x="6201472" y="2133679"/>
            <a:ext cx="2590642" cy="2590642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efficiently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1A6ADE5-450E-2ACA-3806-EB8EAC3D780A}"/>
              </a:ext>
            </a:extLst>
          </p:cNvPr>
          <p:cNvSpPr txBox="1">
            <a:spLocks/>
          </p:cNvSpPr>
          <p:nvPr/>
        </p:nvSpPr>
        <p:spPr>
          <a:xfrm>
            <a:off x="533845" y="831529"/>
            <a:ext cx="4552505" cy="10353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b="1" dirty="0">
                <a:latin typeface="+mj-lt"/>
              </a:rPr>
              <a:t>Circular Design Framework</a:t>
            </a:r>
          </a:p>
        </p:txBody>
      </p:sp>
      <p:pic>
        <p:nvPicPr>
          <p:cNvPr id="10" name="Graphic 30">
            <a:extLst>
              <a:ext uri="{FF2B5EF4-FFF2-40B4-BE49-F238E27FC236}">
                <a16:creationId xmlns:a16="http://schemas.microsoft.com/office/drawing/2014/main" id="{2ADD2D16-4432-104E-9E34-F29960C89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2516" y="5158139"/>
            <a:ext cx="1441063" cy="4025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87857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6">
            <a:extLst>
              <a:ext uri="{FF2B5EF4-FFF2-40B4-BE49-F238E27FC236}">
                <a16:creationId xmlns:a16="http://schemas.microsoft.com/office/drawing/2014/main" id="{756AB5D9-351A-7A39-40A9-D0BF33EA0C06}"/>
              </a:ext>
            </a:extLst>
          </p:cNvPr>
          <p:cNvSpPr/>
          <p:nvPr/>
        </p:nvSpPr>
        <p:spPr>
          <a:xfrm>
            <a:off x="388748" y="457279"/>
            <a:ext cx="2590642" cy="2590642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nothing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8C33852-37F0-6B3D-CEDA-F4D57CAB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287" y="2214246"/>
            <a:ext cx="5647426" cy="29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10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ky, outdoor, house&#10;&#10;Description automatically generated">
            <a:extLst>
              <a:ext uri="{FF2B5EF4-FFF2-40B4-BE49-F238E27FC236}">
                <a16:creationId xmlns:a16="http://schemas.microsoft.com/office/drawing/2014/main" id="{46D28EA6-5568-D3E7-E4E8-6B6E99127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011" y="570529"/>
            <a:ext cx="8656416" cy="5802971"/>
          </a:xfrm>
          <a:prstGeom prst="rect">
            <a:avLst/>
          </a:prstGeom>
        </p:spPr>
      </p:pic>
      <p:sp>
        <p:nvSpPr>
          <p:cNvPr id="2" name="Graphic 4">
            <a:extLst>
              <a:ext uri="{FF2B5EF4-FFF2-40B4-BE49-F238E27FC236}">
                <a16:creationId xmlns:a16="http://schemas.microsoft.com/office/drawing/2014/main" id="{7823B6C0-78B2-7C44-7C8D-6D36BD3B3C6A}"/>
              </a:ext>
            </a:extLst>
          </p:cNvPr>
          <p:cNvSpPr/>
          <p:nvPr/>
        </p:nvSpPr>
        <p:spPr>
          <a:xfrm>
            <a:off x="389985" y="441688"/>
            <a:ext cx="2590642" cy="2590642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for long term value</a:t>
            </a:r>
          </a:p>
        </p:txBody>
      </p:sp>
      <p:sp>
        <p:nvSpPr>
          <p:cNvPr id="9" name="Rounded Rectangle 32">
            <a:extLst>
              <a:ext uri="{FF2B5EF4-FFF2-40B4-BE49-F238E27FC236}">
                <a16:creationId xmlns:a16="http://schemas.microsoft.com/office/drawing/2014/main" id="{440768BD-5C62-3C22-81A0-857BC0782F8A}"/>
              </a:ext>
            </a:extLst>
          </p:cNvPr>
          <p:cNvSpPr/>
          <p:nvPr/>
        </p:nvSpPr>
        <p:spPr>
          <a:xfrm>
            <a:off x="723359" y="2314082"/>
            <a:ext cx="1953166" cy="58151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A6DD330-1110-AE15-F479-DCB6BDDE1862}"/>
              </a:ext>
            </a:extLst>
          </p:cNvPr>
          <p:cNvSpPr txBox="1">
            <a:spLocks/>
          </p:cNvSpPr>
          <p:nvPr/>
        </p:nvSpPr>
        <p:spPr>
          <a:xfrm>
            <a:off x="856426" y="2371232"/>
            <a:ext cx="4552505" cy="1035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>
                <a:solidFill>
                  <a:schemeClr val="bg1"/>
                </a:solidFill>
                <a:latin typeface="+mj-lt"/>
              </a:rPr>
              <a:t>The Hithe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4F44CB-4837-CEAB-B19F-CBA0E8154AAE}"/>
              </a:ext>
            </a:extLst>
          </p:cNvPr>
          <p:cNvSpPr txBox="1"/>
          <p:nvPr/>
        </p:nvSpPr>
        <p:spPr>
          <a:xfrm>
            <a:off x="1834961" y="5589836"/>
            <a:ext cx="337655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ea typeface="+mn-lt"/>
                <a:cs typeface="+mn-lt"/>
              </a:rPr>
              <a:t>The Hithe is a fully demountable and re-locatable new piece of social infrastructure for Rotherhithe.</a:t>
            </a:r>
            <a:r>
              <a:rPr lang="en-US" sz="110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sz="1100">
                <a:solidFill>
                  <a:schemeClr val="bg1"/>
                </a:solidFill>
                <a:latin typeface="Arial"/>
                <a:cs typeface="Calibri"/>
              </a:rPr>
              <a:t>Anatoliy Gleb / </a:t>
            </a:r>
            <a:r>
              <a:rPr lang="en-US" sz="1100" err="1">
                <a:solidFill>
                  <a:schemeClr val="bg1"/>
                </a:solidFill>
                <a:latin typeface="Arial"/>
                <a:cs typeface="Calibri"/>
              </a:rPr>
              <a:t>Alamy</a:t>
            </a:r>
            <a:r>
              <a:rPr lang="en-US" sz="1100">
                <a:solidFill>
                  <a:schemeClr val="bg1"/>
                </a:solidFill>
                <a:latin typeface="Arial"/>
                <a:cs typeface="Calibri"/>
              </a:rPr>
              <a:t> Stock Photo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086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A picture containing outdoor, building, tree, sky&#10;&#10;Description automatically generated">
            <a:extLst>
              <a:ext uri="{FF2B5EF4-FFF2-40B4-BE49-F238E27FC236}">
                <a16:creationId xmlns:a16="http://schemas.microsoft.com/office/drawing/2014/main" id="{1033C6E3-B1F1-C53A-047F-D679A691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63" y="608986"/>
            <a:ext cx="9927912" cy="5640028"/>
          </a:xfrm>
          <a:prstGeom prst="rect">
            <a:avLst/>
          </a:prstGeom>
        </p:spPr>
      </p:pic>
      <p:sp>
        <p:nvSpPr>
          <p:cNvPr id="2" name="Graphic 4">
            <a:extLst>
              <a:ext uri="{FF2B5EF4-FFF2-40B4-BE49-F238E27FC236}">
                <a16:creationId xmlns:a16="http://schemas.microsoft.com/office/drawing/2014/main" id="{7823B6C0-78B2-7C44-7C8D-6D36BD3B3C6A}"/>
              </a:ext>
            </a:extLst>
          </p:cNvPr>
          <p:cNvSpPr/>
          <p:nvPr/>
        </p:nvSpPr>
        <p:spPr>
          <a:xfrm>
            <a:off x="389985" y="441688"/>
            <a:ext cx="2590642" cy="2590642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for long term value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0C9BA7AD-73B4-DEB5-F0F4-17EA634CB46B}"/>
              </a:ext>
            </a:extLst>
          </p:cNvPr>
          <p:cNvSpPr/>
          <p:nvPr/>
        </p:nvSpPr>
        <p:spPr>
          <a:xfrm>
            <a:off x="723359" y="2314082"/>
            <a:ext cx="1953166" cy="58151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BD3CA07-562A-F3FA-9713-ACD5873D3932}"/>
              </a:ext>
            </a:extLst>
          </p:cNvPr>
          <p:cNvSpPr txBox="1">
            <a:spLocks/>
          </p:cNvSpPr>
          <p:nvPr/>
        </p:nvSpPr>
        <p:spPr>
          <a:xfrm>
            <a:off x="623205" y="2314082"/>
            <a:ext cx="2124201" cy="1035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>
                <a:solidFill>
                  <a:schemeClr val="bg1"/>
                </a:solidFill>
                <a:latin typeface="+mj-lt"/>
              </a:rPr>
              <a:t>Town Hall </a:t>
            </a:r>
            <a:r>
              <a:rPr lang="en-GB" sz="1800" b="1" err="1">
                <a:solidFill>
                  <a:schemeClr val="bg1"/>
                </a:solidFill>
                <a:latin typeface="+mj-lt"/>
              </a:rPr>
              <a:t>Brummen</a:t>
            </a:r>
            <a:endParaRPr lang="en-GB" sz="1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74AA3-D6EB-ED21-6E23-A00AC89CD48F}"/>
              </a:ext>
            </a:extLst>
          </p:cNvPr>
          <p:cNvSpPr txBox="1"/>
          <p:nvPr/>
        </p:nvSpPr>
        <p:spPr>
          <a:xfrm>
            <a:off x="1263333" y="5620025"/>
            <a:ext cx="283226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FEFFFF"/>
                </a:solidFill>
              </a:rPr>
              <a:t>A building that can be reused: </a:t>
            </a:r>
            <a:r>
              <a:rPr lang="en-US" sz="1100" err="1">
                <a:solidFill>
                  <a:srgbClr val="FEFFFF"/>
                </a:solidFill>
              </a:rPr>
              <a:t>Brummen</a:t>
            </a:r>
            <a:r>
              <a:rPr lang="en-US" sz="1100">
                <a:solidFill>
                  <a:srgbClr val="FEFFFF"/>
                </a:solidFill>
              </a:rPr>
              <a:t> Town Hall. Petra Appelhof/EMF.</a:t>
            </a:r>
            <a:endParaRPr lang="en-US" sz="1100">
              <a:solidFill>
                <a:srgbClr val="FEFFFF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10937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Diagram&#10;&#10;Description automatically generated">
            <a:extLst>
              <a:ext uri="{FF2B5EF4-FFF2-40B4-BE49-F238E27FC236}">
                <a16:creationId xmlns:a16="http://schemas.microsoft.com/office/drawing/2014/main" id="{1033C6E3-B1F1-C53A-047F-D679A691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691" y="885887"/>
            <a:ext cx="7977056" cy="5086225"/>
          </a:xfrm>
          <a:prstGeom prst="rect">
            <a:avLst/>
          </a:prstGeom>
        </p:spPr>
      </p:pic>
      <p:sp>
        <p:nvSpPr>
          <p:cNvPr id="2" name="Graphic 4">
            <a:extLst>
              <a:ext uri="{FF2B5EF4-FFF2-40B4-BE49-F238E27FC236}">
                <a16:creationId xmlns:a16="http://schemas.microsoft.com/office/drawing/2014/main" id="{7823B6C0-78B2-7C44-7C8D-6D36BD3B3C6A}"/>
              </a:ext>
            </a:extLst>
          </p:cNvPr>
          <p:cNvSpPr/>
          <p:nvPr/>
        </p:nvSpPr>
        <p:spPr>
          <a:xfrm>
            <a:off x="389985" y="441688"/>
            <a:ext cx="2590642" cy="2590642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for long term value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0C9BA7AD-73B4-DEB5-F0F4-17EA634CB46B}"/>
              </a:ext>
            </a:extLst>
          </p:cNvPr>
          <p:cNvSpPr/>
          <p:nvPr/>
        </p:nvSpPr>
        <p:spPr>
          <a:xfrm>
            <a:off x="723359" y="2314082"/>
            <a:ext cx="1953166" cy="58151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BD3CA07-562A-F3FA-9713-ACD5873D3932}"/>
              </a:ext>
            </a:extLst>
          </p:cNvPr>
          <p:cNvSpPr txBox="1">
            <a:spLocks/>
          </p:cNvSpPr>
          <p:nvPr/>
        </p:nvSpPr>
        <p:spPr>
          <a:xfrm>
            <a:off x="623205" y="2374240"/>
            <a:ext cx="2124201" cy="10353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 err="1">
                <a:solidFill>
                  <a:schemeClr val="bg1"/>
                </a:solidFill>
                <a:latin typeface="+mj-lt"/>
              </a:rPr>
              <a:t>Rightsizer</a:t>
            </a:r>
            <a:endParaRPr lang="en-US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74AA3-D6EB-ED21-6E23-A00AC89CD48F}"/>
              </a:ext>
            </a:extLst>
          </p:cNvPr>
          <p:cNvSpPr txBox="1"/>
          <p:nvPr/>
        </p:nvSpPr>
        <p:spPr>
          <a:xfrm>
            <a:off x="2115570" y="5720288"/>
            <a:ext cx="283226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/>
              <a:t>Assael 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9656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97C41-5064-6944-FD05-D559B69A68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>
                <a:ea typeface="+mn-lt"/>
                <a:cs typeface="+mn-lt"/>
              </a:rPr>
              <a:t>Module 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09281-2D5C-5643-A87E-279329AC34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Circularity Design in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83C61F-71E6-5332-F4E9-070367687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775" y="960082"/>
            <a:ext cx="5589485" cy="4853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9F529-AC5A-BF72-D7F5-278862777187}"/>
              </a:ext>
            </a:extLst>
          </p:cNvPr>
          <p:cNvSpPr txBox="1"/>
          <p:nvPr/>
        </p:nvSpPr>
        <p:spPr>
          <a:xfrm rot="20040000">
            <a:off x="3533094" y="1445615"/>
            <a:ext cx="101774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cs typeface="Arial"/>
              </a:rPr>
              <a:t>Skin / Shell</a:t>
            </a: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4D46F-7875-1C1C-D983-764FC0BEBC28}"/>
              </a:ext>
            </a:extLst>
          </p:cNvPr>
          <p:cNvSpPr txBox="1"/>
          <p:nvPr/>
        </p:nvSpPr>
        <p:spPr>
          <a:xfrm rot="20040000">
            <a:off x="3636244" y="1866105"/>
            <a:ext cx="141439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cs typeface="Arial"/>
              </a:rPr>
              <a:t>Structure / frame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34331C-B08B-EDD4-EC78-DED92EC2353E}"/>
              </a:ext>
            </a:extLst>
          </p:cNvPr>
          <p:cNvSpPr txBox="1"/>
          <p:nvPr/>
        </p:nvSpPr>
        <p:spPr>
          <a:xfrm rot="20040000">
            <a:off x="3625038" y="2478994"/>
            <a:ext cx="141439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cs typeface="Arial"/>
              </a:rPr>
              <a:t>Services (building)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E0657-8D90-8290-0099-AE7AF38050BC}"/>
              </a:ext>
            </a:extLst>
          </p:cNvPr>
          <p:cNvSpPr txBox="1"/>
          <p:nvPr/>
        </p:nvSpPr>
        <p:spPr>
          <a:xfrm rot="20040000">
            <a:off x="3610656" y="2991975"/>
            <a:ext cx="1633602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cs typeface="Arial"/>
              </a:rPr>
              <a:t>Space plan / interior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32112-5BF2-DCB4-4C91-978F0E712C9D}"/>
              </a:ext>
            </a:extLst>
          </p:cNvPr>
          <p:cNvSpPr txBox="1"/>
          <p:nvPr/>
        </p:nvSpPr>
        <p:spPr>
          <a:xfrm rot="20040000">
            <a:off x="3615088" y="3592968"/>
            <a:ext cx="1633602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cs typeface="Arial"/>
              </a:rPr>
              <a:t>Stuff / contents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337834-3B63-71A8-E602-6DFD84DBECE6}"/>
              </a:ext>
            </a:extLst>
          </p:cNvPr>
          <p:cNvSpPr txBox="1"/>
          <p:nvPr/>
        </p:nvSpPr>
        <p:spPr>
          <a:xfrm>
            <a:off x="4966522" y="5053205"/>
            <a:ext cx="5121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cs typeface="Arial"/>
              </a:rPr>
              <a:t>years</a:t>
            </a:r>
            <a:endParaRPr 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34C119-52BC-441E-7BEF-416046F2D935}"/>
              </a:ext>
            </a:extLst>
          </p:cNvPr>
          <p:cNvSpPr txBox="1"/>
          <p:nvPr/>
        </p:nvSpPr>
        <p:spPr>
          <a:xfrm>
            <a:off x="5505672" y="5053204"/>
            <a:ext cx="5121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cs typeface="Arial"/>
              </a:rPr>
              <a:t>years</a:t>
            </a:r>
            <a:endParaRPr 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52C9E2-AA0B-2BA0-288F-A33FF482AF65}"/>
              </a:ext>
            </a:extLst>
          </p:cNvPr>
          <p:cNvSpPr txBox="1"/>
          <p:nvPr/>
        </p:nvSpPr>
        <p:spPr>
          <a:xfrm>
            <a:off x="6095144" y="5053204"/>
            <a:ext cx="5121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cs typeface="Arial"/>
              </a:rPr>
              <a:t>years</a:t>
            </a:r>
            <a:endParaRPr 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11CFB5-6E3F-E299-2C0D-8A88980C6056}"/>
              </a:ext>
            </a:extLst>
          </p:cNvPr>
          <p:cNvSpPr txBox="1"/>
          <p:nvPr/>
        </p:nvSpPr>
        <p:spPr>
          <a:xfrm>
            <a:off x="6785257" y="5053203"/>
            <a:ext cx="5121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cs typeface="Arial"/>
              </a:rPr>
              <a:t>years</a:t>
            </a:r>
            <a:endParaRPr 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B800FE-2846-8328-2494-10C714FFE0BD}"/>
              </a:ext>
            </a:extLst>
          </p:cNvPr>
          <p:cNvSpPr txBox="1"/>
          <p:nvPr/>
        </p:nvSpPr>
        <p:spPr>
          <a:xfrm>
            <a:off x="7489747" y="5053202"/>
            <a:ext cx="5121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cs typeface="Arial"/>
              </a:rPr>
              <a:t>years</a:t>
            </a:r>
            <a:endParaRPr 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60268B-7957-E510-68F8-D9F43F8EE56D}"/>
              </a:ext>
            </a:extLst>
          </p:cNvPr>
          <p:cNvSpPr txBox="1"/>
          <p:nvPr/>
        </p:nvSpPr>
        <p:spPr>
          <a:xfrm>
            <a:off x="5503828" y="5389013"/>
            <a:ext cx="72782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Arial"/>
              </a:rPr>
              <a:t>Site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48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A picture containing outdoor, building, city&#10;&#10;Description automatically generated">
            <a:extLst>
              <a:ext uri="{FF2B5EF4-FFF2-40B4-BE49-F238E27FC236}">
                <a16:creationId xmlns:a16="http://schemas.microsoft.com/office/drawing/2014/main" id="{A51D41E5-3DC6-3F40-29B3-0DEB65232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911" y="569082"/>
            <a:ext cx="9860177" cy="5542382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6B78200D-D438-261F-F4EA-736EAE85A9F7}"/>
              </a:ext>
            </a:extLst>
          </p:cNvPr>
          <p:cNvSpPr/>
          <p:nvPr/>
        </p:nvSpPr>
        <p:spPr>
          <a:xfrm>
            <a:off x="315022" y="381079"/>
            <a:ext cx="2590642" cy="2590642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efficiently</a:t>
            </a:r>
          </a:p>
        </p:txBody>
      </p:sp>
      <p:sp>
        <p:nvSpPr>
          <p:cNvPr id="4" name="Rounded Rectangle 32">
            <a:extLst>
              <a:ext uri="{FF2B5EF4-FFF2-40B4-BE49-F238E27FC236}">
                <a16:creationId xmlns:a16="http://schemas.microsoft.com/office/drawing/2014/main" id="{723FBF3C-9E39-A0FB-3407-231BCA751BAF}"/>
              </a:ext>
            </a:extLst>
          </p:cNvPr>
          <p:cNvSpPr/>
          <p:nvPr/>
        </p:nvSpPr>
        <p:spPr>
          <a:xfrm>
            <a:off x="658044" y="2052825"/>
            <a:ext cx="1953166" cy="58151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5C8D0A8-9D60-EFB2-D182-416F81B9B0B9}"/>
              </a:ext>
            </a:extLst>
          </p:cNvPr>
          <p:cNvSpPr txBox="1">
            <a:spLocks/>
          </p:cNvSpPr>
          <p:nvPr/>
        </p:nvSpPr>
        <p:spPr>
          <a:xfrm>
            <a:off x="753011" y="2148075"/>
            <a:ext cx="4552505" cy="1035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solidFill>
                  <a:schemeClr val="bg1"/>
                </a:solidFill>
                <a:latin typeface="+mj-lt"/>
              </a:rPr>
              <a:t>Triton Square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61A86-6D77-7C5E-C92F-7F1BFCCB6EB7}"/>
              </a:ext>
            </a:extLst>
          </p:cNvPr>
          <p:cNvSpPr txBox="1"/>
          <p:nvPr/>
        </p:nvSpPr>
        <p:spPr>
          <a:xfrm>
            <a:off x="1313447" y="5691058"/>
            <a:ext cx="283226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FEFFFF"/>
                </a:solidFill>
              </a:rPr>
              <a:t>Triton Square façade, ARUP.</a:t>
            </a:r>
            <a:endParaRPr lang="en-US" sz="1100">
              <a:solidFill>
                <a:srgbClr val="FE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619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A61F20AE-E408-2ADE-2202-C70AB683F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29" y="656998"/>
            <a:ext cx="10217564" cy="5548252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6B78200D-D438-261F-F4EA-736EAE85A9F7}"/>
              </a:ext>
            </a:extLst>
          </p:cNvPr>
          <p:cNvSpPr/>
          <p:nvPr/>
        </p:nvSpPr>
        <p:spPr>
          <a:xfrm>
            <a:off x="315022" y="381079"/>
            <a:ext cx="2590642" cy="2590642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efficiently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94E490B1-B39D-42D5-5FBE-C1281E803D1B}"/>
              </a:ext>
            </a:extLst>
          </p:cNvPr>
          <p:cNvSpPr/>
          <p:nvPr/>
        </p:nvSpPr>
        <p:spPr>
          <a:xfrm>
            <a:off x="658044" y="2052825"/>
            <a:ext cx="1953166" cy="58151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BABE173-167A-752B-9A41-72A197EE2C8A}"/>
              </a:ext>
            </a:extLst>
          </p:cNvPr>
          <p:cNvSpPr txBox="1">
            <a:spLocks/>
          </p:cNvSpPr>
          <p:nvPr/>
        </p:nvSpPr>
        <p:spPr>
          <a:xfrm>
            <a:off x="783977" y="2085483"/>
            <a:ext cx="1652732" cy="10353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bg1"/>
                </a:solidFill>
                <a:latin typeface="+mj-lt"/>
              </a:rPr>
              <a:t>London 2012 Velodrome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46CBE-46F8-25B7-FB05-2241A401C3D5}"/>
              </a:ext>
            </a:extLst>
          </p:cNvPr>
          <p:cNvSpPr txBox="1"/>
          <p:nvPr/>
        </p:nvSpPr>
        <p:spPr>
          <a:xfrm>
            <a:off x="1055712" y="5771495"/>
            <a:ext cx="283226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FEFFFF"/>
                </a:solidFill>
              </a:rPr>
              <a:t>London 2012 Olympics Velodrome. Urban systems design.</a:t>
            </a:r>
            <a:endParaRPr lang="en-US" sz="1100">
              <a:solidFill>
                <a:srgbClr val="FE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860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building, outdoor, apartment building&#10;&#10;Description automatically generated">
            <a:extLst>
              <a:ext uri="{FF2B5EF4-FFF2-40B4-BE49-F238E27FC236}">
                <a16:creationId xmlns:a16="http://schemas.microsoft.com/office/drawing/2014/main" id="{C8A32003-528E-6536-34EA-E52F438D5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34" y="1290367"/>
            <a:ext cx="11168330" cy="4607942"/>
          </a:xfrm>
          <a:prstGeom prst="rect">
            <a:avLst/>
          </a:prstGeom>
        </p:spPr>
      </p:pic>
      <p:sp>
        <p:nvSpPr>
          <p:cNvPr id="2" name="Graphic 6">
            <a:extLst>
              <a:ext uri="{FF2B5EF4-FFF2-40B4-BE49-F238E27FC236}">
                <a16:creationId xmlns:a16="http://schemas.microsoft.com/office/drawing/2014/main" id="{90EA93D2-D342-433A-B30F-EB93DF4C7E01}"/>
              </a:ext>
            </a:extLst>
          </p:cNvPr>
          <p:cNvSpPr/>
          <p:nvPr/>
        </p:nvSpPr>
        <p:spPr>
          <a:xfrm>
            <a:off x="354360" y="533479"/>
            <a:ext cx="2590642" cy="2590642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with the right materials</a:t>
            </a:r>
          </a:p>
        </p:txBody>
      </p:sp>
      <p:sp>
        <p:nvSpPr>
          <p:cNvPr id="3" name="Rounded Rectangle 32">
            <a:extLst>
              <a:ext uri="{FF2B5EF4-FFF2-40B4-BE49-F238E27FC236}">
                <a16:creationId xmlns:a16="http://schemas.microsoft.com/office/drawing/2014/main" id="{8A9A941C-104E-D4EC-EDE9-D3C162304B5A}"/>
              </a:ext>
            </a:extLst>
          </p:cNvPr>
          <p:cNvSpPr/>
          <p:nvPr/>
        </p:nvSpPr>
        <p:spPr>
          <a:xfrm>
            <a:off x="936376" y="2360971"/>
            <a:ext cx="1827233" cy="53462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FB3C1-F78C-CD61-96F6-64506853264D}"/>
              </a:ext>
            </a:extLst>
          </p:cNvPr>
          <p:cNvSpPr txBox="1">
            <a:spLocks/>
          </p:cNvSpPr>
          <p:nvPr/>
        </p:nvSpPr>
        <p:spPr>
          <a:xfrm>
            <a:off x="999877" y="2444429"/>
            <a:ext cx="1652732" cy="10353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dirty="0">
                <a:solidFill>
                  <a:schemeClr val="bg1"/>
                </a:solidFill>
                <a:cs typeface="Arial"/>
              </a:rPr>
              <a:t>Dalston 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CE21A-C08F-6B49-414E-4120A45AB5EB}"/>
              </a:ext>
            </a:extLst>
          </p:cNvPr>
          <p:cNvSpPr txBox="1"/>
          <p:nvPr/>
        </p:nvSpPr>
        <p:spPr>
          <a:xfrm>
            <a:off x="629889" y="5480142"/>
            <a:ext cx="283226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FEFFFF"/>
                </a:solidFill>
              </a:rPr>
              <a:t>Dalston Works</a:t>
            </a:r>
            <a:endParaRPr lang="en-US" sz="1100">
              <a:solidFill>
                <a:srgbClr val="FE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798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E1154A-1D72-9457-383A-0D2F77CC84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Module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A6EDB-F4FB-6C29-4BC8-7F069502B70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b="1">
                <a:latin typeface="+mj-lt"/>
              </a:rPr>
              <a:t>Our Partners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ECAE8-036A-281D-A4D6-A43DA842703C}"/>
              </a:ext>
            </a:extLst>
          </p:cNvPr>
          <p:cNvSpPr txBox="1"/>
          <p:nvPr/>
        </p:nvSpPr>
        <p:spPr>
          <a:xfrm>
            <a:off x="2126974" y="152068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31EDEB65-74A5-1CA9-151A-8D873AB2C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4" t="6104" r="5407" b="-78197"/>
          <a:stretch/>
        </p:blipFill>
        <p:spPr>
          <a:xfrm>
            <a:off x="770341" y="2370082"/>
            <a:ext cx="2948219" cy="3682164"/>
          </a:xfrm>
          <a:prstGeom prst="rect">
            <a:avLst/>
          </a:prstGeom>
        </p:spPr>
      </p:pic>
      <p:pic>
        <p:nvPicPr>
          <p:cNvPr id="7" name="Picture Placeholder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F29C334E-927A-61A5-2E1B-553FE125FB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31" b="1831"/>
          <a:stretch>
            <a:fillRect/>
          </a:stretch>
        </p:blipFill>
        <p:spPr>
          <a:xfrm>
            <a:off x="6459101" y="1816414"/>
            <a:ext cx="5384350" cy="293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3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E292D99-6382-3E56-E36B-92483A097780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>
                <a:latin typeface="+mj-lt"/>
              </a:rPr>
              <a:t>New Circular Model</a:t>
            </a:r>
          </a:p>
        </p:txBody>
      </p:sp>
      <p:sp>
        <p:nvSpPr>
          <p:cNvPr id="3" name="object 45">
            <a:extLst>
              <a:ext uri="{FF2B5EF4-FFF2-40B4-BE49-F238E27FC236}">
                <a16:creationId xmlns:a16="http://schemas.microsoft.com/office/drawing/2014/main" id="{8C47E990-2E38-2A9C-47F0-74C77454B467}"/>
              </a:ext>
            </a:extLst>
          </p:cNvPr>
          <p:cNvSpPr txBox="1"/>
          <p:nvPr/>
        </p:nvSpPr>
        <p:spPr>
          <a:xfrm>
            <a:off x="7739157" y="3520885"/>
            <a:ext cx="3164706" cy="420628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0160" algn="ctr">
              <a:spcBef>
                <a:spcPts val="1120"/>
              </a:spcBef>
            </a:pPr>
            <a:r>
              <a:rPr b="1" spc="-25">
                <a:solidFill>
                  <a:srgbClr val="131718"/>
                </a:solidFill>
                <a:cs typeface="Calibri"/>
              </a:rPr>
              <a:t>Waste</a:t>
            </a:r>
            <a:r>
              <a:rPr b="1" spc="-5">
                <a:solidFill>
                  <a:srgbClr val="131718"/>
                </a:solidFill>
                <a:cs typeface="Calibri"/>
              </a:rPr>
              <a:t> </a:t>
            </a:r>
            <a:r>
              <a:rPr b="1">
                <a:solidFill>
                  <a:srgbClr val="131718"/>
                </a:solidFill>
                <a:cs typeface="Calibri"/>
              </a:rPr>
              <a:t>outputs</a:t>
            </a:r>
            <a:endParaRPr>
              <a:cs typeface="Calibri"/>
            </a:endParaRPr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id="{4661D186-89CF-5D4E-1D2D-16CC3141E564}"/>
              </a:ext>
            </a:extLst>
          </p:cNvPr>
          <p:cNvSpPr txBox="1"/>
          <p:nvPr/>
        </p:nvSpPr>
        <p:spPr>
          <a:xfrm>
            <a:off x="5044441" y="3650408"/>
            <a:ext cx="1716831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1" algn="ctr">
              <a:spcBef>
                <a:spcPts val="110"/>
              </a:spcBef>
            </a:pPr>
            <a:r>
              <a:rPr b="1">
                <a:solidFill>
                  <a:srgbClr val="131718"/>
                </a:solidFill>
                <a:cs typeface="Calibri"/>
              </a:rPr>
              <a:t>Building</a:t>
            </a:r>
            <a:r>
              <a:rPr b="1" spc="-50">
                <a:solidFill>
                  <a:srgbClr val="131718"/>
                </a:solidFill>
                <a:cs typeface="Calibri"/>
              </a:rPr>
              <a:t> </a:t>
            </a:r>
            <a:r>
              <a:rPr b="1" spc="-10">
                <a:solidFill>
                  <a:srgbClr val="131718"/>
                </a:solidFill>
                <a:cs typeface="Calibri"/>
              </a:rPr>
              <a:t>stocks</a:t>
            </a:r>
            <a:endParaRPr>
              <a:cs typeface="Calibri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75B4A5D0-C09F-0CFD-F0F2-3D2AE6A4EBED}"/>
              </a:ext>
            </a:extLst>
          </p:cNvPr>
          <p:cNvSpPr txBox="1"/>
          <p:nvPr/>
        </p:nvSpPr>
        <p:spPr>
          <a:xfrm>
            <a:off x="1650136" y="3572693"/>
            <a:ext cx="1865766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1" algn="ctr">
              <a:spcBef>
                <a:spcPts val="110"/>
              </a:spcBef>
            </a:pPr>
            <a:r>
              <a:rPr b="1" spc="-10">
                <a:solidFill>
                  <a:srgbClr val="131718"/>
                </a:solidFill>
                <a:cs typeface="Calibri"/>
              </a:rPr>
              <a:t>Natural resource</a:t>
            </a:r>
            <a:r>
              <a:rPr b="1" spc="-15">
                <a:solidFill>
                  <a:srgbClr val="131718"/>
                </a:solidFill>
                <a:cs typeface="Calibri"/>
              </a:rPr>
              <a:t> </a:t>
            </a:r>
            <a:r>
              <a:rPr b="1">
                <a:solidFill>
                  <a:srgbClr val="131718"/>
                </a:solidFill>
                <a:cs typeface="Calibri"/>
              </a:rPr>
              <a:t>inputs</a:t>
            </a:r>
            <a:endParaRPr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63DF2-F45A-2102-0164-3760F91F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36" y="1600224"/>
            <a:ext cx="1737658" cy="902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4429DD-2A15-964D-289A-7F8920964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909" y="1484292"/>
            <a:ext cx="1508845" cy="1178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2FBC32-78E4-B48D-0CE6-23C821F55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647" y="1127197"/>
            <a:ext cx="1892327" cy="1892327"/>
          </a:xfrm>
          <a:prstGeom prst="rect">
            <a:avLst/>
          </a:prstGeom>
        </p:spPr>
      </p:pic>
      <p:sp>
        <p:nvSpPr>
          <p:cNvPr id="9" name="object 26">
            <a:extLst>
              <a:ext uri="{FF2B5EF4-FFF2-40B4-BE49-F238E27FC236}">
                <a16:creationId xmlns:a16="http://schemas.microsoft.com/office/drawing/2014/main" id="{84CC11A6-7754-76C6-F831-6C4EE517190C}"/>
              </a:ext>
            </a:extLst>
          </p:cNvPr>
          <p:cNvSpPr txBox="1"/>
          <p:nvPr/>
        </p:nvSpPr>
        <p:spPr>
          <a:xfrm>
            <a:off x="4766262" y="4140797"/>
            <a:ext cx="2273188" cy="1551707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4131" algn="ctr">
              <a:spcBef>
                <a:spcPts val="945"/>
              </a:spcBef>
            </a:pPr>
            <a:r>
              <a:rPr lang="en-US" sz="2000" b="1">
                <a:solidFill>
                  <a:srgbClr val="00B050"/>
                </a:solidFill>
                <a:cs typeface="Gill Sans MT"/>
              </a:rPr>
              <a:t>A</a:t>
            </a:r>
            <a:endParaRPr sz="2000" b="1">
              <a:solidFill>
                <a:srgbClr val="00B050"/>
              </a:solidFill>
              <a:cs typeface="Gill Sans MT"/>
            </a:endParaRPr>
          </a:p>
          <a:p>
            <a:pPr marL="12701" marR="5081" indent="-635" algn="ctr">
              <a:spcBef>
                <a:spcPts val="1200"/>
              </a:spcBef>
            </a:pPr>
            <a:r>
              <a:rPr lang="en-GB" sz="1500">
                <a:solidFill>
                  <a:srgbClr val="00B050"/>
                </a:solidFill>
                <a:cs typeface="Gill Sans MT"/>
              </a:rPr>
              <a:t>M</a:t>
            </a:r>
            <a:r>
              <a:rPr sz="1500" err="1">
                <a:solidFill>
                  <a:srgbClr val="00B050"/>
                </a:solidFill>
                <a:cs typeface="Gill Sans MT"/>
              </a:rPr>
              <a:t>inimise</a:t>
            </a:r>
            <a:r>
              <a:rPr sz="1500">
                <a:solidFill>
                  <a:srgbClr val="00B050"/>
                </a:solidFill>
                <a:cs typeface="Gill Sans MT"/>
              </a:rPr>
              <a:t> </a:t>
            </a:r>
            <a:r>
              <a:rPr sz="1500" spc="-5">
                <a:solidFill>
                  <a:srgbClr val="00B050"/>
                </a:solidFill>
                <a:cs typeface="Gill Sans MT"/>
              </a:rPr>
              <a:t>inputs </a:t>
            </a:r>
            <a:r>
              <a:rPr sz="1500">
                <a:solidFill>
                  <a:srgbClr val="00B050"/>
                </a:solidFill>
                <a:cs typeface="Gill Sans MT"/>
              </a:rPr>
              <a:t>and outputs </a:t>
            </a:r>
            <a:r>
              <a:rPr sz="1500" spc="-10">
                <a:solidFill>
                  <a:srgbClr val="00B050"/>
                </a:solidFill>
                <a:cs typeface="Gill Sans MT"/>
              </a:rPr>
              <a:t>by </a:t>
            </a:r>
            <a:r>
              <a:rPr sz="1500" spc="-5">
                <a:solidFill>
                  <a:srgbClr val="00B050"/>
                </a:solidFill>
                <a:cs typeface="Gill Sans MT"/>
              </a:rPr>
              <a:t>prolonging </a:t>
            </a:r>
            <a:r>
              <a:rPr sz="1500">
                <a:solidFill>
                  <a:srgbClr val="00B050"/>
                </a:solidFill>
                <a:cs typeface="Gill Sans MT"/>
              </a:rPr>
              <a:t>building</a:t>
            </a:r>
            <a:r>
              <a:rPr sz="1500" spc="-80">
                <a:solidFill>
                  <a:srgbClr val="00B050"/>
                </a:solidFill>
                <a:cs typeface="Gill Sans MT"/>
              </a:rPr>
              <a:t> </a:t>
            </a:r>
            <a:r>
              <a:rPr sz="1500" spc="-5">
                <a:solidFill>
                  <a:srgbClr val="00B050"/>
                </a:solidFill>
                <a:cs typeface="Gill Sans MT"/>
              </a:rPr>
              <a:t>lifespan </a:t>
            </a:r>
            <a:r>
              <a:rPr sz="1500">
                <a:solidFill>
                  <a:srgbClr val="00B050"/>
                </a:solidFill>
                <a:cs typeface="Gill Sans MT"/>
              </a:rPr>
              <a:t>and </a:t>
            </a:r>
            <a:r>
              <a:rPr sz="1500" spc="-5">
                <a:solidFill>
                  <a:srgbClr val="00B050"/>
                </a:solidFill>
                <a:cs typeface="Gill Sans MT"/>
              </a:rPr>
              <a:t>intensifying </a:t>
            </a:r>
            <a:r>
              <a:rPr sz="1500">
                <a:solidFill>
                  <a:srgbClr val="00B050"/>
                </a:solidFill>
                <a:cs typeface="Gill Sans MT"/>
              </a:rPr>
              <a:t>building</a:t>
            </a:r>
            <a:r>
              <a:rPr sz="1500" spc="-65">
                <a:solidFill>
                  <a:srgbClr val="00B050"/>
                </a:solidFill>
                <a:cs typeface="Gill Sans MT"/>
              </a:rPr>
              <a:t> </a:t>
            </a:r>
            <a:r>
              <a:rPr sz="1500">
                <a:solidFill>
                  <a:srgbClr val="00B050"/>
                </a:solidFill>
                <a:cs typeface="Gill Sans MT"/>
              </a:rPr>
              <a:t>use</a:t>
            </a:r>
          </a:p>
        </p:txBody>
      </p:sp>
      <p:sp>
        <p:nvSpPr>
          <p:cNvPr id="10" name="object 44">
            <a:extLst>
              <a:ext uri="{FF2B5EF4-FFF2-40B4-BE49-F238E27FC236}">
                <a16:creationId xmlns:a16="http://schemas.microsoft.com/office/drawing/2014/main" id="{F319178D-4E28-B097-CF6F-CF0E1CB2FD5D}"/>
              </a:ext>
            </a:extLst>
          </p:cNvPr>
          <p:cNvSpPr/>
          <p:nvPr/>
        </p:nvSpPr>
        <p:spPr>
          <a:xfrm>
            <a:off x="4116661" y="3381688"/>
            <a:ext cx="3542298" cy="3387469"/>
          </a:xfrm>
          <a:custGeom>
            <a:avLst/>
            <a:gdLst/>
            <a:ahLst/>
            <a:cxnLst/>
            <a:rect l="l" t="t" r="r" b="b"/>
            <a:pathLst>
              <a:path w="4009390" h="4009390">
                <a:moveTo>
                  <a:pt x="2004479" y="4008958"/>
                </a:moveTo>
                <a:lnTo>
                  <a:pt x="2052477" y="4008394"/>
                </a:lnTo>
                <a:lnTo>
                  <a:pt x="2100198" y="4006712"/>
                </a:lnTo>
                <a:lnTo>
                  <a:pt x="2147631" y="4003925"/>
                </a:lnTo>
                <a:lnTo>
                  <a:pt x="2194761" y="4000044"/>
                </a:lnTo>
                <a:lnTo>
                  <a:pt x="2241577" y="3995082"/>
                </a:lnTo>
                <a:lnTo>
                  <a:pt x="2288066" y="3989052"/>
                </a:lnTo>
                <a:lnTo>
                  <a:pt x="2334216" y="3981967"/>
                </a:lnTo>
                <a:lnTo>
                  <a:pt x="2380013" y="3973838"/>
                </a:lnTo>
                <a:lnTo>
                  <a:pt x="2425446" y="3964679"/>
                </a:lnTo>
                <a:lnTo>
                  <a:pt x="2470501" y="3954502"/>
                </a:lnTo>
                <a:lnTo>
                  <a:pt x="2515167" y="3943320"/>
                </a:lnTo>
                <a:lnTo>
                  <a:pt x="2559430" y="3931145"/>
                </a:lnTo>
                <a:lnTo>
                  <a:pt x="2603279" y="3917990"/>
                </a:lnTo>
                <a:lnTo>
                  <a:pt x="2646700" y="3903867"/>
                </a:lnTo>
                <a:lnTo>
                  <a:pt x="2689681" y="3888789"/>
                </a:lnTo>
                <a:lnTo>
                  <a:pt x="2732209" y="3872768"/>
                </a:lnTo>
                <a:lnTo>
                  <a:pt x="2774272" y="3855818"/>
                </a:lnTo>
                <a:lnTo>
                  <a:pt x="2815857" y="3837950"/>
                </a:lnTo>
                <a:lnTo>
                  <a:pt x="2856953" y="3819177"/>
                </a:lnTo>
                <a:lnTo>
                  <a:pt x="2897545" y="3799512"/>
                </a:lnTo>
                <a:lnTo>
                  <a:pt x="2937622" y="3778967"/>
                </a:lnTo>
                <a:lnTo>
                  <a:pt x="2977171" y="3757555"/>
                </a:lnTo>
                <a:lnTo>
                  <a:pt x="3016179" y="3735288"/>
                </a:lnTo>
                <a:lnTo>
                  <a:pt x="3054634" y="3712180"/>
                </a:lnTo>
                <a:lnTo>
                  <a:pt x="3092524" y="3688241"/>
                </a:lnTo>
                <a:lnTo>
                  <a:pt x="3129835" y="3663486"/>
                </a:lnTo>
                <a:lnTo>
                  <a:pt x="3166556" y="3637927"/>
                </a:lnTo>
                <a:lnTo>
                  <a:pt x="3202673" y="3611576"/>
                </a:lnTo>
                <a:lnTo>
                  <a:pt x="3238174" y="3584445"/>
                </a:lnTo>
                <a:lnTo>
                  <a:pt x="3273047" y="3556548"/>
                </a:lnTo>
                <a:lnTo>
                  <a:pt x="3307279" y="3527897"/>
                </a:lnTo>
                <a:lnTo>
                  <a:pt x="3340857" y="3498504"/>
                </a:lnTo>
                <a:lnTo>
                  <a:pt x="3373769" y="3468382"/>
                </a:lnTo>
                <a:lnTo>
                  <a:pt x="3406002" y="3437544"/>
                </a:lnTo>
                <a:lnTo>
                  <a:pt x="3437544" y="3406002"/>
                </a:lnTo>
                <a:lnTo>
                  <a:pt x="3468382" y="3373769"/>
                </a:lnTo>
                <a:lnTo>
                  <a:pt x="3498504" y="3340857"/>
                </a:lnTo>
                <a:lnTo>
                  <a:pt x="3527897" y="3307279"/>
                </a:lnTo>
                <a:lnTo>
                  <a:pt x="3556548" y="3273047"/>
                </a:lnTo>
                <a:lnTo>
                  <a:pt x="3584445" y="3238174"/>
                </a:lnTo>
                <a:lnTo>
                  <a:pt x="3611576" y="3202673"/>
                </a:lnTo>
                <a:lnTo>
                  <a:pt x="3637927" y="3166556"/>
                </a:lnTo>
                <a:lnTo>
                  <a:pt x="3663486" y="3129835"/>
                </a:lnTo>
                <a:lnTo>
                  <a:pt x="3688241" y="3092524"/>
                </a:lnTo>
                <a:lnTo>
                  <a:pt x="3712180" y="3054634"/>
                </a:lnTo>
                <a:lnTo>
                  <a:pt x="3735288" y="3016179"/>
                </a:lnTo>
                <a:lnTo>
                  <a:pt x="3757555" y="2977171"/>
                </a:lnTo>
                <a:lnTo>
                  <a:pt x="3778967" y="2937622"/>
                </a:lnTo>
                <a:lnTo>
                  <a:pt x="3799512" y="2897545"/>
                </a:lnTo>
                <a:lnTo>
                  <a:pt x="3819177" y="2856953"/>
                </a:lnTo>
                <a:lnTo>
                  <a:pt x="3837950" y="2815857"/>
                </a:lnTo>
                <a:lnTo>
                  <a:pt x="3855818" y="2774272"/>
                </a:lnTo>
                <a:lnTo>
                  <a:pt x="3872768" y="2732209"/>
                </a:lnTo>
                <a:lnTo>
                  <a:pt x="3888789" y="2689681"/>
                </a:lnTo>
                <a:lnTo>
                  <a:pt x="3903867" y="2646700"/>
                </a:lnTo>
                <a:lnTo>
                  <a:pt x="3917990" y="2603279"/>
                </a:lnTo>
                <a:lnTo>
                  <a:pt x="3931145" y="2559430"/>
                </a:lnTo>
                <a:lnTo>
                  <a:pt x="3943320" y="2515167"/>
                </a:lnTo>
                <a:lnTo>
                  <a:pt x="3954502" y="2470501"/>
                </a:lnTo>
                <a:lnTo>
                  <a:pt x="3964679" y="2425446"/>
                </a:lnTo>
                <a:lnTo>
                  <a:pt x="3973838" y="2380013"/>
                </a:lnTo>
                <a:lnTo>
                  <a:pt x="3981967" y="2334216"/>
                </a:lnTo>
                <a:lnTo>
                  <a:pt x="3989052" y="2288066"/>
                </a:lnTo>
                <a:lnTo>
                  <a:pt x="3995082" y="2241577"/>
                </a:lnTo>
                <a:lnTo>
                  <a:pt x="4000044" y="2194761"/>
                </a:lnTo>
                <a:lnTo>
                  <a:pt x="4003925" y="2147631"/>
                </a:lnTo>
                <a:lnTo>
                  <a:pt x="4006712" y="2100198"/>
                </a:lnTo>
                <a:lnTo>
                  <a:pt x="4008394" y="2052477"/>
                </a:lnTo>
                <a:lnTo>
                  <a:pt x="4008958" y="2004479"/>
                </a:lnTo>
                <a:lnTo>
                  <a:pt x="4008394" y="1956480"/>
                </a:lnTo>
                <a:lnTo>
                  <a:pt x="4006712" y="1908759"/>
                </a:lnTo>
                <a:lnTo>
                  <a:pt x="4003925" y="1861327"/>
                </a:lnTo>
                <a:lnTo>
                  <a:pt x="4000044" y="1814196"/>
                </a:lnTo>
                <a:lnTo>
                  <a:pt x="3995082" y="1767380"/>
                </a:lnTo>
                <a:lnTo>
                  <a:pt x="3989052" y="1720891"/>
                </a:lnTo>
                <a:lnTo>
                  <a:pt x="3981967" y="1674742"/>
                </a:lnTo>
                <a:lnTo>
                  <a:pt x="3973838" y="1628944"/>
                </a:lnTo>
                <a:lnTo>
                  <a:pt x="3964679" y="1583512"/>
                </a:lnTo>
                <a:lnTo>
                  <a:pt x="3954502" y="1538456"/>
                </a:lnTo>
                <a:lnTo>
                  <a:pt x="3943320" y="1493790"/>
                </a:lnTo>
                <a:lnTo>
                  <a:pt x="3931145" y="1449527"/>
                </a:lnTo>
                <a:lnTo>
                  <a:pt x="3917990" y="1405679"/>
                </a:lnTo>
                <a:lnTo>
                  <a:pt x="3903867" y="1362258"/>
                </a:lnTo>
                <a:lnTo>
                  <a:pt x="3888789" y="1319277"/>
                </a:lnTo>
                <a:lnTo>
                  <a:pt x="3872768" y="1276748"/>
                </a:lnTo>
                <a:lnTo>
                  <a:pt x="3855818" y="1234685"/>
                </a:lnTo>
                <a:lnTo>
                  <a:pt x="3837950" y="1193100"/>
                </a:lnTo>
                <a:lnTo>
                  <a:pt x="3819177" y="1152005"/>
                </a:lnTo>
                <a:lnTo>
                  <a:pt x="3799512" y="1111412"/>
                </a:lnTo>
                <a:lnTo>
                  <a:pt x="3778967" y="1071336"/>
                </a:lnTo>
                <a:lnTo>
                  <a:pt x="3757555" y="1031787"/>
                </a:lnTo>
                <a:lnTo>
                  <a:pt x="3735288" y="992778"/>
                </a:lnTo>
                <a:lnTo>
                  <a:pt x="3712180" y="954323"/>
                </a:lnTo>
                <a:lnTo>
                  <a:pt x="3688241" y="916433"/>
                </a:lnTo>
                <a:lnTo>
                  <a:pt x="3663486" y="879122"/>
                </a:lnTo>
                <a:lnTo>
                  <a:pt x="3637927" y="842401"/>
                </a:lnTo>
                <a:lnTo>
                  <a:pt x="3611576" y="806284"/>
                </a:lnTo>
                <a:lnTo>
                  <a:pt x="3584445" y="770783"/>
                </a:lnTo>
                <a:lnTo>
                  <a:pt x="3556548" y="735910"/>
                </a:lnTo>
                <a:lnTo>
                  <a:pt x="3527897" y="701678"/>
                </a:lnTo>
                <a:lnTo>
                  <a:pt x="3498504" y="668100"/>
                </a:lnTo>
                <a:lnTo>
                  <a:pt x="3468382" y="635188"/>
                </a:lnTo>
                <a:lnTo>
                  <a:pt x="3437544" y="602955"/>
                </a:lnTo>
                <a:lnTo>
                  <a:pt x="3406002" y="571413"/>
                </a:lnTo>
                <a:lnTo>
                  <a:pt x="3373769" y="540575"/>
                </a:lnTo>
                <a:lnTo>
                  <a:pt x="3340857" y="510453"/>
                </a:lnTo>
                <a:lnTo>
                  <a:pt x="3307279" y="481060"/>
                </a:lnTo>
                <a:lnTo>
                  <a:pt x="3273047" y="452409"/>
                </a:lnTo>
                <a:lnTo>
                  <a:pt x="3238174" y="424512"/>
                </a:lnTo>
                <a:lnTo>
                  <a:pt x="3202673" y="397382"/>
                </a:lnTo>
                <a:lnTo>
                  <a:pt x="3166556" y="371030"/>
                </a:lnTo>
                <a:lnTo>
                  <a:pt x="3129835" y="345471"/>
                </a:lnTo>
                <a:lnTo>
                  <a:pt x="3092524" y="320716"/>
                </a:lnTo>
                <a:lnTo>
                  <a:pt x="3054634" y="296778"/>
                </a:lnTo>
                <a:lnTo>
                  <a:pt x="3016179" y="273669"/>
                </a:lnTo>
                <a:lnTo>
                  <a:pt x="2977171" y="251402"/>
                </a:lnTo>
                <a:lnTo>
                  <a:pt x="2937622" y="229990"/>
                </a:lnTo>
                <a:lnTo>
                  <a:pt x="2897545" y="209445"/>
                </a:lnTo>
                <a:lnTo>
                  <a:pt x="2856953" y="189780"/>
                </a:lnTo>
                <a:lnTo>
                  <a:pt x="2815857" y="171007"/>
                </a:lnTo>
                <a:lnTo>
                  <a:pt x="2774272" y="153139"/>
                </a:lnTo>
                <a:lnTo>
                  <a:pt x="2732209" y="136189"/>
                </a:lnTo>
                <a:lnTo>
                  <a:pt x="2689681" y="120168"/>
                </a:lnTo>
                <a:lnTo>
                  <a:pt x="2646700" y="105090"/>
                </a:lnTo>
                <a:lnTo>
                  <a:pt x="2603279" y="90967"/>
                </a:lnTo>
                <a:lnTo>
                  <a:pt x="2559430" y="77812"/>
                </a:lnTo>
                <a:lnTo>
                  <a:pt x="2515167" y="65637"/>
                </a:lnTo>
                <a:lnTo>
                  <a:pt x="2470501" y="54455"/>
                </a:lnTo>
                <a:lnTo>
                  <a:pt x="2425446" y="44278"/>
                </a:lnTo>
                <a:lnTo>
                  <a:pt x="2380013" y="35119"/>
                </a:lnTo>
                <a:lnTo>
                  <a:pt x="2334216" y="26990"/>
                </a:lnTo>
                <a:lnTo>
                  <a:pt x="2288066" y="19905"/>
                </a:lnTo>
                <a:lnTo>
                  <a:pt x="2241577" y="13875"/>
                </a:lnTo>
                <a:lnTo>
                  <a:pt x="2194761" y="8913"/>
                </a:lnTo>
                <a:lnTo>
                  <a:pt x="2147631" y="5032"/>
                </a:lnTo>
                <a:lnTo>
                  <a:pt x="2100198" y="2245"/>
                </a:lnTo>
                <a:lnTo>
                  <a:pt x="2052477" y="563"/>
                </a:lnTo>
                <a:lnTo>
                  <a:pt x="2004479" y="0"/>
                </a:lnTo>
                <a:lnTo>
                  <a:pt x="1956480" y="563"/>
                </a:lnTo>
                <a:lnTo>
                  <a:pt x="1908759" y="2245"/>
                </a:lnTo>
                <a:lnTo>
                  <a:pt x="1861327" y="5032"/>
                </a:lnTo>
                <a:lnTo>
                  <a:pt x="1814196" y="8913"/>
                </a:lnTo>
                <a:lnTo>
                  <a:pt x="1767380" y="13875"/>
                </a:lnTo>
                <a:lnTo>
                  <a:pt x="1720891" y="19905"/>
                </a:lnTo>
                <a:lnTo>
                  <a:pt x="1674742" y="26990"/>
                </a:lnTo>
                <a:lnTo>
                  <a:pt x="1628944" y="35119"/>
                </a:lnTo>
                <a:lnTo>
                  <a:pt x="1583512" y="44278"/>
                </a:lnTo>
                <a:lnTo>
                  <a:pt x="1538456" y="54455"/>
                </a:lnTo>
                <a:lnTo>
                  <a:pt x="1493790" y="65637"/>
                </a:lnTo>
                <a:lnTo>
                  <a:pt x="1449527" y="77812"/>
                </a:lnTo>
                <a:lnTo>
                  <a:pt x="1405679" y="90967"/>
                </a:lnTo>
                <a:lnTo>
                  <a:pt x="1362258" y="105090"/>
                </a:lnTo>
                <a:lnTo>
                  <a:pt x="1319277" y="120168"/>
                </a:lnTo>
                <a:lnTo>
                  <a:pt x="1276748" y="136189"/>
                </a:lnTo>
                <a:lnTo>
                  <a:pt x="1234685" y="153139"/>
                </a:lnTo>
                <a:lnTo>
                  <a:pt x="1193100" y="171007"/>
                </a:lnTo>
                <a:lnTo>
                  <a:pt x="1152005" y="189780"/>
                </a:lnTo>
                <a:lnTo>
                  <a:pt x="1111412" y="209445"/>
                </a:lnTo>
                <a:lnTo>
                  <a:pt x="1071336" y="229990"/>
                </a:lnTo>
                <a:lnTo>
                  <a:pt x="1031787" y="251402"/>
                </a:lnTo>
                <a:lnTo>
                  <a:pt x="992778" y="273669"/>
                </a:lnTo>
                <a:lnTo>
                  <a:pt x="954323" y="296778"/>
                </a:lnTo>
                <a:lnTo>
                  <a:pt x="916433" y="320716"/>
                </a:lnTo>
                <a:lnTo>
                  <a:pt x="879122" y="345471"/>
                </a:lnTo>
                <a:lnTo>
                  <a:pt x="842401" y="371030"/>
                </a:lnTo>
                <a:lnTo>
                  <a:pt x="806284" y="397382"/>
                </a:lnTo>
                <a:lnTo>
                  <a:pt x="770783" y="424512"/>
                </a:lnTo>
                <a:lnTo>
                  <a:pt x="735910" y="452409"/>
                </a:lnTo>
                <a:lnTo>
                  <a:pt x="701678" y="481060"/>
                </a:lnTo>
                <a:lnTo>
                  <a:pt x="668100" y="510453"/>
                </a:lnTo>
                <a:lnTo>
                  <a:pt x="635188" y="540575"/>
                </a:lnTo>
                <a:lnTo>
                  <a:pt x="602955" y="571413"/>
                </a:lnTo>
                <a:lnTo>
                  <a:pt x="571413" y="602955"/>
                </a:lnTo>
                <a:lnTo>
                  <a:pt x="540575" y="635188"/>
                </a:lnTo>
                <a:lnTo>
                  <a:pt x="510453" y="668100"/>
                </a:lnTo>
                <a:lnTo>
                  <a:pt x="481060" y="701678"/>
                </a:lnTo>
                <a:lnTo>
                  <a:pt x="452409" y="735910"/>
                </a:lnTo>
                <a:lnTo>
                  <a:pt x="424512" y="770783"/>
                </a:lnTo>
                <a:lnTo>
                  <a:pt x="397382" y="806284"/>
                </a:lnTo>
                <a:lnTo>
                  <a:pt x="371030" y="842401"/>
                </a:lnTo>
                <a:lnTo>
                  <a:pt x="345471" y="879122"/>
                </a:lnTo>
                <a:lnTo>
                  <a:pt x="320716" y="916433"/>
                </a:lnTo>
                <a:lnTo>
                  <a:pt x="296778" y="954323"/>
                </a:lnTo>
                <a:lnTo>
                  <a:pt x="273669" y="992778"/>
                </a:lnTo>
                <a:lnTo>
                  <a:pt x="251402" y="1031787"/>
                </a:lnTo>
                <a:lnTo>
                  <a:pt x="229990" y="1071336"/>
                </a:lnTo>
                <a:lnTo>
                  <a:pt x="209445" y="1111412"/>
                </a:lnTo>
                <a:lnTo>
                  <a:pt x="189780" y="1152005"/>
                </a:lnTo>
                <a:lnTo>
                  <a:pt x="171007" y="1193100"/>
                </a:lnTo>
                <a:lnTo>
                  <a:pt x="153139" y="1234685"/>
                </a:lnTo>
                <a:lnTo>
                  <a:pt x="136189" y="1276748"/>
                </a:lnTo>
                <a:lnTo>
                  <a:pt x="120168" y="1319277"/>
                </a:lnTo>
                <a:lnTo>
                  <a:pt x="105090" y="1362258"/>
                </a:lnTo>
                <a:lnTo>
                  <a:pt x="90967" y="1405679"/>
                </a:lnTo>
                <a:lnTo>
                  <a:pt x="77812" y="1449527"/>
                </a:lnTo>
                <a:lnTo>
                  <a:pt x="65637" y="1493790"/>
                </a:lnTo>
                <a:lnTo>
                  <a:pt x="54455" y="1538456"/>
                </a:lnTo>
                <a:lnTo>
                  <a:pt x="44278" y="1583512"/>
                </a:lnTo>
                <a:lnTo>
                  <a:pt x="35119" y="1628944"/>
                </a:lnTo>
                <a:lnTo>
                  <a:pt x="26990" y="1674742"/>
                </a:lnTo>
                <a:lnTo>
                  <a:pt x="19905" y="1720891"/>
                </a:lnTo>
                <a:lnTo>
                  <a:pt x="13875" y="1767380"/>
                </a:lnTo>
                <a:lnTo>
                  <a:pt x="8913" y="1814196"/>
                </a:lnTo>
                <a:lnTo>
                  <a:pt x="5032" y="1861327"/>
                </a:lnTo>
                <a:lnTo>
                  <a:pt x="2245" y="1908759"/>
                </a:lnTo>
                <a:lnTo>
                  <a:pt x="563" y="1956480"/>
                </a:lnTo>
                <a:lnTo>
                  <a:pt x="0" y="2004479"/>
                </a:lnTo>
                <a:lnTo>
                  <a:pt x="563" y="2052477"/>
                </a:lnTo>
                <a:lnTo>
                  <a:pt x="2245" y="2100198"/>
                </a:lnTo>
                <a:lnTo>
                  <a:pt x="5032" y="2147631"/>
                </a:lnTo>
                <a:lnTo>
                  <a:pt x="8913" y="2194761"/>
                </a:lnTo>
                <a:lnTo>
                  <a:pt x="13875" y="2241577"/>
                </a:lnTo>
                <a:lnTo>
                  <a:pt x="19905" y="2288066"/>
                </a:lnTo>
                <a:lnTo>
                  <a:pt x="26990" y="2334216"/>
                </a:lnTo>
                <a:lnTo>
                  <a:pt x="35119" y="2380013"/>
                </a:lnTo>
                <a:lnTo>
                  <a:pt x="44278" y="2425446"/>
                </a:lnTo>
                <a:lnTo>
                  <a:pt x="54455" y="2470501"/>
                </a:lnTo>
                <a:lnTo>
                  <a:pt x="65637" y="2515167"/>
                </a:lnTo>
                <a:lnTo>
                  <a:pt x="77812" y="2559430"/>
                </a:lnTo>
                <a:lnTo>
                  <a:pt x="90967" y="2603279"/>
                </a:lnTo>
                <a:lnTo>
                  <a:pt x="105090" y="2646700"/>
                </a:lnTo>
                <a:lnTo>
                  <a:pt x="120168" y="2689681"/>
                </a:lnTo>
                <a:lnTo>
                  <a:pt x="136189" y="2732209"/>
                </a:lnTo>
                <a:lnTo>
                  <a:pt x="153139" y="2774272"/>
                </a:lnTo>
                <a:lnTo>
                  <a:pt x="171007" y="2815857"/>
                </a:lnTo>
                <a:lnTo>
                  <a:pt x="189780" y="2856953"/>
                </a:lnTo>
                <a:lnTo>
                  <a:pt x="209445" y="2897545"/>
                </a:lnTo>
                <a:lnTo>
                  <a:pt x="229990" y="2937622"/>
                </a:lnTo>
                <a:lnTo>
                  <a:pt x="251402" y="2977171"/>
                </a:lnTo>
                <a:lnTo>
                  <a:pt x="273669" y="3016179"/>
                </a:lnTo>
                <a:lnTo>
                  <a:pt x="296778" y="3054634"/>
                </a:lnTo>
                <a:lnTo>
                  <a:pt x="320716" y="3092524"/>
                </a:lnTo>
                <a:lnTo>
                  <a:pt x="345471" y="3129835"/>
                </a:lnTo>
                <a:lnTo>
                  <a:pt x="371030" y="3166556"/>
                </a:lnTo>
                <a:lnTo>
                  <a:pt x="397382" y="3202673"/>
                </a:lnTo>
                <a:lnTo>
                  <a:pt x="424512" y="3238174"/>
                </a:lnTo>
                <a:lnTo>
                  <a:pt x="452409" y="3273047"/>
                </a:lnTo>
                <a:lnTo>
                  <a:pt x="481060" y="3307279"/>
                </a:lnTo>
                <a:lnTo>
                  <a:pt x="510453" y="3340857"/>
                </a:lnTo>
                <a:lnTo>
                  <a:pt x="540575" y="3373769"/>
                </a:lnTo>
                <a:lnTo>
                  <a:pt x="571413" y="3406002"/>
                </a:lnTo>
                <a:lnTo>
                  <a:pt x="602955" y="3437544"/>
                </a:lnTo>
                <a:lnTo>
                  <a:pt x="635188" y="3468382"/>
                </a:lnTo>
                <a:lnTo>
                  <a:pt x="668100" y="3498504"/>
                </a:lnTo>
                <a:lnTo>
                  <a:pt x="701678" y="3527897"/>
                </a:lnTo>
                <a:lnTo>
                  <a:pt x="735910" y="3556548"/>
                </a:lnTo>
                <a:lnTo>
                  <a:pt x="770783" y="3584445"/>
                </a:lnTo>
                <a:lnTo>
                  <a:pt x="806284" y="3611576"/>
                </a:lnTo>
                <a:lnTo>
                  <a:pt x="842401" y="3637927"/>
                </a:lnTo>
                <a:lnTo>
                  <a:pt x="879122" y="3663486"/>
                </a:lnTo>
                <a:lnTo>
                  <a:pt x="916433" y="3688241"/>
                </a:lnTo>
                <a:lnTo>
                  <a:pt x="954323" y="3712180"/>
                </a:lnTo>
                <a:lnTo>
                  <a:pt x="992778" y="3735288"/>
                </a:lnTo>
                <a:lnTo>
                  <a:pt x="1031787" y="3757555"/>
                </a:lnTo>
                <a:lnTo>
                  <a:pt x="1071336" y="3778967"/>
                </a:lnTo>
                <a:lnTo>
                  <a:pt x="1111412" y="3799512"/>
                </a:lnTo>
                <a:lnTo>
                  <a:pt x="1152005" y="3819177"/>
                </a:lnTo>
                <a:lnTo>
                  <a:pt x="1193100" y="3837950"/>
                </a:lnTo>
                <a:lnTo>
                  <a:pt x="1234685" y="3855818"/>
                </a:lnTo>
                <a:lnTo>
                  <a:pt x="1276748" y="3872768"/>
                </a:lnTo>
                <a:lnTo>
                  <a:pt x="1319277" y="3888789"/>
                </a:lnTo>
                <a:lnTo>
                  <a:pt x="1362258" y="3903867"/>
                </a:lnTo>
                <a:lnTo>
                  <a:pt x="1405679" y="3917990"/>
                </a:lnTo>
                <a:lnTo>
                  <a:pt x="1449527" y="3931145"/>
                </a:lnTo>
                <a:lnTo>
                  <a:pt x="1493790" y="3943320"/>
                </a:lnTo>
                <a:lnTo>
                  <a:pt x="1538456" y="3954502"/>
                </a:lnTo>
                <a:lnTo>
                  <a:pt x="1583512" y="3964679"/>
                </a:lnTo>
                <a:lnTo>
                  <a:pt x="1628944" y="3973838"/>
                </a:lnTo>
                <a:lnTo>
                  <a:pt x="1674742" y="3981967"/>
                </a:lnTo>
                <a:lnTo>
                  <a:pt x="1720891" y="3989052"/>
                </a:lnTo>
                <a:lnTo>
                  <a:pt x="1767380" y="3995082"/>
                </a:lnTo>
                <a:lnTo>
                  <a:pt x="1814196" y="4000044"/>
                </a:lnTo>
                <a:lnTo>
                  <a:pt x="1861327" y="4003925"/>
                </a:lnTo>
                <a:lnTo>
                  <a:pt x="1908759" y="4006712"/>
                </a:lnTo>
                <a:lnTo>
                  <a:pt x="1956480" y="4008394"/>
                </a:lnTo>
                <a:lnTo>
                  <a:pt x="2004479" y="4008958"/>
                </a:lnTo>
                <a:close/>
              </a:path>
            </a:pathLst>
          </a:custGeom>
          <a:ln w="317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14A0C9D-61E5-0C66-7A15-E34748594F4B}"/>
              </a:ext>
            </a:extLst>
          </p:cNvPr>
          <p:cNvSpPr txBox="1">
            <a:spLocks/>
          </p:cNvSpPr>
          <p:nvPr/>
        </p:nvSpPr>
        <p:spPr>
          <a:xfrm>
            <a:off x="10463212" y="6126848"/>
            <a:ext cx="1393825" cy="25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00" spc="-10">
                <a:cs typeface="Gill Sans MT"/>
              </a:rPr>
              <a:t>Three areas </a:t>
            </a:r>
            <a:r>
              <a:rPr lang="en-GB" sz="700">
                <a:cs typeface="Gill Sans MT"/>
              </a:rPr>
              <a:t>of </a:t>
            </a:r>
            <a:r>
              <a:rPr lang="en-GB" sz="700" spc="-5">
                <a:cs typeface="Gill Sans MT"/>
              </a:rPr>
              <a:t>focus </a:t>
            </a:r>
            <a:r>
              <a:rPr lang="en-GB" sz="700" spc="-10">
                <a:cs typeface="Gill Sans MT"/>
              </a:rPr>
              <a:t>for circular economy </a:t>
            </a:r>
            <a:r>
              <a:rPr lang="en-GB" sz="700" spc="-5">
                <a:cs typeface="Gill Sans MT"/>
              </a:rPr>
              <a:t>in </a:t>
            </a:r>
            <a:r>
              <a:rPr lang="en-GB" sz="700">
                <a:cs typeface="Gill Sans MT"/>
              </a:rPr>
              <a:t>construction </a:t>
            </a:r>
            <a:r>
              <a:rPr lang="en-GB" sz="700" spc="-5">
                <a:cs typeface="Gill Sans MT"/>
              </a:rPr>
              <a:t>(after </a:t>
            </a:r>
            <a:r>
              <a:rPr lang="en-GB" sz="700">
                <a:cs typeface="Gill Sans MT"/>
              </a:rPr>
              <a:t>Rose and </a:t>
            </a:r>
            <a:r>
              <a:rPr lang="en-GB" sz="700" err="1">
                <a:cs typeface="Gill Sans MT"/>
              </a:rPr>
              <a:t>Stegemann</a:t>
            </a:r>
            <a:r>
              <a:rPr lang="en-GB" sz="700">
                <a:cs typeface="Gill Sans MT"/>
              </a:rPr>
              <a:t>,</a:t>
            </a:r>
            <a:r>
              <a:rPr lang="en-GB" sz="700" spc="-110">
                <a:cs typeface="Gill Sans MT"/>
              </a:rPr>
              <a:t> </a:t>
            </a:r>
            <a:r>
              <a:rPr lang="en-GB" sz="700">
                <a:cs typeface="Gill Sans MT"/>
              </a:rPr>
              <a:t>2018a)</a:t>
            </a:r>
          </a:p>
          <a:p>
            <a:endParaRPr lang="en-GB" sz="700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47824ED-3965-E676-6FF7-7F3E9E979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8539">
            <a:off x="3729946" y="1897020"/>
            <a:ext cx="879637" cy="506092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CE5F93F-43DA-EC45-3C17-55E2C0448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8539">
            <a:off x="7209084" y="1856620"/>
            <a:ext cx="879637" cy="506092"/>
          </a:xfrm>
          <a:prstGeom prst="rect">
            <a:avLst/>
          </a:prstGeom>
        </p:spPr>
      </p:pic>
      <p:pic>
        <p:nvPicPr>
          <p:cNvPr id="19" name="Picture 19" descr="Icon&#10;&#10;Description automatically generated">
            <a:extLst>
              <a:ext uri="{FF2B5EF4-FFF2-40B4-BE49-F238E27FC236}">
                <a16:creationId xmlns:a16="http://schemas.microsoft.com/office/drawing/2014/main" id="{F3A8D64F-6AB2-5289-EACC-BEF36EF71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467" y="1714892"/>
            <a:ext cx="797753" cy="83950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61F64D51-BE7A-7716-2B77-D8E35A006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685" y="1683576"/>
            <a:ext cx="797753" cy="8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03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E292D99-6382-3E56-E36B-92483A097780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>
                <a:latin typeface="+mj-lt"/>
              </a:rPr>
              <a:t>New Circular Model</a:t>
            </a:r>
          </a:p>
        </p:txBody>
      </p:sp>
      <p:sp>
        <p:nvSpPr>
          <p:cNvPr id="3" name="object 45">
            <a:extLst>
              <a:ext uri="{FF2B5EF4-FFF2-40B4-BE49-F238E27FC236}">
                <a16:creationId xmlns:a16="http://schemas.microsoft.com/office/drawing/2014/main" id="{8C47E990-2E38-2A9C-47F0-74C77454B467}"/>
              </a:ext>
            </a:extLst>
          </p:cNvPr>
          <p:cNvSpPr txBox="1"/>
          <p:nvPr/>
        </p:nvSpPr>
        <p:spPr>
          <a:xfrm>
            <a:off x="7739157" y="3520885"/>
            <a:ext cx="3164706" cy="420628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0160" algn="ctr">
              <a:spcBef>
                <a:spcPts val="1120"/>
              </a:spcBef>
            </a:pPr>
            <a:r>
              <a:rPr b="1" spc="-25">
                <a:solidFill>
                  <a:srgbClr val="131718"/>
                </a:solidFill>
                <a:cs typeface="Calibri"/>
              </a:rPr>
              <a:t>Waste</a:t>
            </a:r>
            <a:r>
              <a:rPr b="1" spc="-5">
                <a:solidFill>
                  <a:srgbClr val="131718"/>
                </a:solidFill>
                <a:cs typeface="Calibri"/>
              </a:rPr>
              <a:t> </a:t>
            </a:r>
            <a:r>
              <a:rPr b="1">
                <a:solidFill>
                  <a:srgbClr val="131718"/>
                </a:solidFill>
                <a:cs typeface="Calibri"/>
              </a:rPr>
              <a:t>outputs</a:t>
            </a:r>
            <a:endParaRPr>
              <a:cs typeface="Calibri"/>
            </a:endParaRPr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id="{4661D186-89CF-5D4E-1D2D-16CC3141E564}"/>
              </a:ext>
            </a:extLst>
          </p:cNvPr>
          <p:cNvSpPr txBox="1"/>
          <p:nvPr/>
        </p:nvSpPr>
        <p:spPr>
          <a:xfrm>
            <a:off x="5044441" y="3650408"/>
            <a:ext cx="1716831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1" algn="ctr">
              <a:spcBef>
                <a:spcPts val="110"/>
              </a:spcBef>
            </a:pPr>
            <a:r>
              <a:rPr b="1">
                <a:solidFill>
                  <a:srgbClr val="131718"/>
                </a:solidFill>
                <a:cs typeface="Calibri"/>
              </a:rPr>
              <a:t>Building</a:t>
            </a:r>
            <a:r>
              <a:rPr b="1" spc="-50">
                <a:solidFill>
                  <a:srgbClr val="131718"/>
                </a:solidFill>
                <a:cs typeface="Calibri"/>
              </a:rPr>
              <a:t> </a:t>
            </a:r>
            <a:r>
              <a:rPr b="1" spc="-10">
                <a:solidFill>
                  <a:srgbClr val="131718"/>
                </a:solidFill>
                <a:cs typeface="Calibri"/>
              </a:rPr>
              <a:t>stocks</a:t>
            </a:r>
            <a:endParaRPr>
              <a:cs typeface="Calibri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75B4A5D0-C09F-0CFD-F0F2-3D2AE6A4EBED}"/>
              </a:ext>
            </a:extLst>
          </p:cNvPr>
          <p:cNvSpPr txBox="1"/>
          <p:nvPr/>
        </p:nvSpPr>
        <p:spPr>
          <a:xfrm>
            <a:off x="1650136" y="3572693"/>
            <a:ext cx="1865766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1" algn="ctr">
              <a:spcBef>
                <a:spcPts val="110"/>
              </a:spcBef>
            </a:pPr>
            <a:r>
              <a:rPr b="1" spc="-10">
                <a:solidFill>
                  <a:srgbClr val="131718"/>
                </a:solidFill>
                <a:cs typeface="Calibri"/>
              </a:rPr>
              <a:t>Natural resource</a:t>
            </a:r>
            <a:r>
              <a:rPr b="1" spc="-15">
                <a:solidFill>
                  <a:srgbClr val="131718"/>
                </a:solidFill>
                <a:cs typeface="Calibri"/>
              </a:rPr>
              <a:t> </a:t>
            </a:r>
            <a:r>
              <a:rPr b="1">
                <a:solidFill>
                  <a:srgbClr val="131718"/>
                </a:solidFill>
                <a:cs typeface="Calibri"/>
              </a:rPr>
              <a:t>inputs</a:t>
            </a:r>
            <a:endParaRPr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63DF2-F45A-2102-0164-3760F91F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36" y="1600224"/>
            <a:ext cx="1737658" cy="902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4429DD-2A15-964D-289A-7F8920964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909" y="1484292"/>
            <a:ext cx="1508845" cy="1178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2FBC32-78E4-B48D-0CE6-23C821F55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647" y="1127197"/>
            <a:ext cx="1892327" cy="1892327"/>
          </a:xfrm>
          <a:prstGeom prst="rect">
            <a:avLst/>
          </a:prstGeom>
        </p:spPr>
      </p:pic>
      <p:sp>
        <p:nvSpPr>
          <p:cNvPr id="10" name="object 44">
            <a:extLst>
              <a:ext uri="{FF2B5EF4-FFF2-40B4-BE49-F238E27FC236}">
                <a16:creationId xmlns:a16="http://schemas.microsoft.com/office/drawing/2014/main" id="{F319178D-4E28-B097-CF6F-CF0E1CB2FD5D}"/>
              </a:ext>
            </a:extLst>
          </p:cNvPr>
          <p:cNvSpPr/>
          <p:nvPr/>
        </p:nvSpPr>
        <p:spPr>
          <a:xfrm>
            <a:off x="811870" y="3272079"/>
            <a:ext cx="3542298" cy="3387469"/>
          </a:xfrm>
          <a:custGeom>
            <a:avLst/>
            <a:gdLst/>
            <a:ahLst/>
            <a:cxnLst/>
            <a:rect l="l" t="t" r="r" b="b"/>
            <a:pathLst>
              <a:path w="4009390" h="4009390">
                <a:moveTo>
                  <a:pt x="2004479" y="4008958"/>
                </a:moveTo>
                <a:lnTo>
                  <a:pt x="2052477" y="4008394"/>
                </a:lnTo>
                <a:lnTo>
                  <a:pt x="2100198" y="4006712"/>
                </a:lnTo>
                <a:lnTo>
                  <a:pt x="2147631" y="4003925"/>
                </a:lnTo>
                <a:lnTo>
                  <a:pt x="2194761" y="4000044"/>
                </a:lnTo>
                <a:lnTo>
                  <a:pt x="2241577" y="3995082"/>
                </a:lnTo>
                <a:lnTo>
                  <a:pt x="2288066" y="3989052"/>
                </a:lnTo>
                <a:lnTo>
                  <a:pt x="2334216" y="3981967"/>
                </a:lnTo>
                <a:lnTo>
                  <a:pt x="2380013" y="3973838"/>
                </a:lnTo>
                <a:lnTo>
                  <a:pt x="2425446" y="3964679"/>
                </a:lnTo>
                <a:lnTo>
                  <a:pt x="2470501" y="3954502"/>
                </a:lnTo>
                <a:lnTo>
                  <a:pt x="2515167" y="3943320"/>
                </a:lnTo>
                <a:lnTo>
                  <a:pt x="2559430" y="3931145"/>
                </a:lnTo>
                <a:lnTo>
                  <a:pt x="2603279" y="3917990"/>
                </a:lnTo>
                <a:lnTo>
                  <a:pt x="2646700" y="3903867"/>
                </a:lnTo>
                <a:lnTo>
                  <a:pt x="2689681" y="3888789"/>
                </a:lnTo>
                <a:lnTo>
                  <a:pt x="2732209" y="3872768"/>
                </a:lnTo>
                <a:lnTo>
                  <a:pt x="2774272" y="3855818"/>
                </a:lnTo>
                <a:lnTo>
                  <a:pt x="2815857" y="3837950"/>
                </a:lnTo>
                <a:lnTo>
                  <a:pt x="2856953" y="3819177"/>
                </a:lnTo>
                <a:lnTo>
                  <a:pt x="2897545" y="3799512"/>
                </a:lnTo>
                <a:lnTo>
                  <a:pt x="2937622" y="3778967"/>
                </a:lnTo>
                <a:lnTo>
                  <a:pt x="2977171" y="3757555"/>
                </a:lnTo>
                <a:lnTo>
                  <a:pt x="3016179" y="3735288"/>
                </a:lnTo>
                <a:lnTo>
                  <a:pt x="3054634" y="3712180"/>
                </a:lnTo>
                <a:lnTo>
                  <a:pt x="3092524" y="3688241"/>
                </a:lnTo>
                <a:lnTo>
                  <a:pt x="3129835" y="3663486"/>
                </a:lnTo>
                <a:lnTo>
                  <a:pt x="3166556" y="3637927"/>
                </a:lnTo>
                <a:lnTo>
                  <a:pt x="3202673" y="3611576"/>
                </a:lnTo>
                <a:lnTo>
                  <a:pt x="3238174" y="3584445"/>
                </a:lnTo>
                <a:lnTo>
                  <a:pt x="3273047" y="3556548"/>
                </a:lnTo>
                <a:lnTo>
                  <a:pt x="3307279" y="3527897"/>
                </a:lnTo>
                <a:lnTo>
                  <a:pt x="3340857" y="3498504"/>
                </a:lnTo>
                <a:lnTo>
                  <a:pt x="3373769" y="3468382"/>
                </a:lnTo>
                <a:lnTo>
                  <a:pt x="3406002" y="3437544"/>
                </a:lnTo>
                <a:lnTo>
                  <a:pt x="3437544" y="3406002"/>
                </a:lnTo>
                <a:lnTo>
                  <a:pt x="3468382" y="3373769"/>
                </a:lnTo>
                <a:lnTo>
                  <a:pt x="3498504" y="3340857"/>
                </a:lnTo>
                <a:lnTo>
                  <a:pt x="3527897" y="3307279"/>
                </a:lnTo>
                <a:lnTo>
                  <a:pt x="3556548" y="3273047"/>
                </a:lnTo>
                <a:lnTo>
                  <a:pt x="3584445" y="3238174"/>
                </a:lnTo>
                <a:lnTo>
                  <a:pt x="3611576" y="3202673"/>
                </a:lnTo>
                <a:lnTo>
                  <a:pt x="3637927" y="3166556"/>
                </a:lnTo>
                <a:lnTo>
                  <a:pt x="3663486" y="3129835"/>
                </a:lnTo>
                <a:lnTo>
                  <a:pt x="3688241" y="3092524"/>
                </a:lnTo>
                <a:lnTo>
                  <a:pt x="3712180" y="3054634"/>
                </a:lnTo>
                <a:lnTo>
                  <a:pt x="3735288" y="3016179"/>
                </a:lnTo>
                <a:lnTo>
                  <a:pt x="3757555" y="2977171"/>
                </a:lnTo>
                <a:lnTo>
                  <a:pt x="3778967" y="2937622"/>
                </a:lnTo>
                <a:lnTo>
                  <a:pt x="3799512" y="2897545"/>
                </a:lnTo>
                <a:lnTo>
                  <a:pt x="3819177" y="2856953"/>
                </a:lnTo>
                <a:lnTo>
                  <a:pt x="3837950" y="2815857"/>
                </a:lnTo>
                <a:lnTo>
                  <a:pt x="3855818" y="2774272"/>
                </a:lnTo>
                <a:lnTo>
                  <a:pt x="3872768" y="2732209"/>
                </a:lnTo>
                <a:lnTo>
                  <a:pt x="3888789" y="2689681"/>
                </a:lnTo>
                <a:lnTo>
                  <a:pt x="3903867" y="2646700"/>
                </a:lnTo>
                <a:lnTo>
                  <a:pt x="3917990" y="2603279"/>
                </a:lnTo>
                <a:lnTo>
                  <a:pt x="3931145" y="2559430"/>
                </a:lnTo>
                <a:lnTo>
                  <a:pt x="3943320" y="2515167"/>
                </a:lnTo>
                <a:lnTo>
                  <a:pt x="3954502" y="2470501"/>
                </a:lnTo>
                <a:lnTo>
                  <a:pt x="3964679" y="2425446"/>
                </a:lnTo>
                <a:lnTo>
                  <a:pt x="3973838" y="2380013"/>
                </a:lnTo>
                <a:lnTo>
                  <a:pt x="3981967" y="2334216"/>
                </a:lnTo>
                <a:lnTo>
                  <a:pt x="3989052" y="2288066"/>
                </a:lnTo>
                <a:lnTo>
                  <a:pt x="3995082" y="2241577"/>
                </a:lnTo>
                <a:lnTo>
                  <a:pt x="4000044" y="2194761"/>
                </a:lnTo>
                <a:lnTo>
                  <a:pt x="4003925" y="2147631"/>
                </a:lnTo>
                <a:lnTo>
                  <a:pt x="4006712" y="2100198"/>
                </a:lnTo>
                <a:lnTo>
                  <a:pt x="4008394" y="2052477"/>
                </a:lnTo>
                <a:lnTo>
                  <a:pt x="4008958" y="2004479"/>
                </a:lnTo>
                <a:lnTo>
                  <a:pt x="4008394" y="1956480"/>
                </a:lnTo>
                <a:lnTo>
                  <a:pt x="4006712" y="1908759"/>
                </a:lnTo>
                <a:lnTo>
                  <a:pt x="4003925" y="1861327"/>
                </a:lnTo>
                <a:lnTo>
                  <a:pt x="4000044" y="1814196"/>
                </a:lnTo>
                <a:lnTo>
                  <a:pt x="3995082" y="1767380"/>
                </a:lnTo>
                <a:lnTo>
                  <a:pt x="3989052" y="1720891"/>
                </a:lnTo>
                <a:lnTo>
                  <a:pt x="3981967" y="1674742"/>
                </a:lnTo>
                <a:lnTo>
                  <a:pt x="3973838" y="1628944"/>
                </a:lnTo>
                <a:lnTo>
                  <a:pt x="3964679" y="1583512"/>
                </a:lnTo>
                <a:lnTo>
                  <a:pt x="3954502" y="1538456"/>
                </a:lnTo>
                <a:lnTo>
                  <a:pt x="3943320" y="1493790"/>
                </a:lnTo>
                <a:lnTo>
                  <a:pt x="3931145" y="1449527"/>
                </a:lnTo>
                <a:lnTo>
                  <a:pt x="3917990" y="1405679"/>
                </a:lnTo>
                <a:lnTo>
                  <a:pt x="3903867" y="1362258"/>
                </a:lnTo>
                <a:lnTo>
                  <a:pt x="3888789" y="1319277"/>
                </a:lnTo>
                <a:lnTo>
                  <a:pt x="3872768" y="1276748"/>
                </a:lnTo>
                <a:lnTo>
                  <a:pt x="3855818" y="1234685"/>
                </a:lnTo>
                <a:lnTo>
                  <a:pt x="3837950" y="1193100"/>
                </a:lnTo>
                <a:lnTo>
                  <a:pt x="3819177" y="1152005"/>
                </a:lnTo>
                <a:lnTo>
                  <a:pt x="3799512" y="1111412"/>
                </a:lnTo>
                <a:lnTo>
                  <a:pt x="3778967" y="1071336"/>
                </a:lnTo>
                <a:lnTo>
                  <a:pt x="3757555" y="1031787"/>
                </a:lnTo>
                <a:lnTo>
                  <a:pt x="3735288" y="992778"/>
                </a:lnTo>
                <a:lnTo>
                  <a:pt x="3712180" y="954323"/>
                </a:lnTo>
                <a:lnTo>
                  <a:pt x="3688241" y="916433"/>
                </a:lnTo>
                <a:lnTo>
                  <a:pt x="3663486" y="879122"/>
                </a:lnTo>
                <a:lnTo>
                  <a:pt x="3637927" y="842401"/>
                </a:lnTo>
                <a:lnTo>
                  <a:pt x="3611576" y="806284"/>
                </a:lnTo>
                <a:lnTo>
                  <a:pt x="3584445" y="770783"/>
                </a:lnTo>
                <a:lnTo>
                  <a:pt x="3556548" y="735910"/>
                </a:lnTo>
                <a:lnTo>
                  <a:pt x="3527897" y="701678"/>
                </a:lnTo>
                <a:lnTo>
                  <a:pt x="3498504" y="668100"/>
                </a:lnTo>
                <a:lnTo>
                  <a:pt x="3468382" y="635188"/>
                </a:lnTo>
                <a:lnTo>
                  <a:pt x="3437544" y="602955"/>
                </a:lnTo>
                <a:lnTo>
                  <a:pt x="3406002" y="571413"/>
                </a:lnTo>
                <a:lnTo>
                  <a:pt x="3373769" y="540575"/>
                </a:lnTo>
                <a:lnTo>
                  <a:pt x="3340857" y="510453"/>
                </a:lnTo>
                <a:lnTo>
                  <a:pt x="3307279" y="481060"/>
                </a:lnTo>
                <a:lnTo>
                  <a:pt x="3273047" y="452409"/>
                </a:lnTo>
                <a:lnTo>
                  <a:pt x="3238174" y="424512"/>
                </a:lnTo>
                <a:lnTo>
                  <a:pt x="3202673" y="397382"/>
                </a:lnTo>
                <a:lnTo>
                  <a:pt x="3166556" y="371030"/>
                </a:lnTo>
                <a:lnTo>
                  <a:pt x="3129835" y="345471"/>
                </a:lnTo>
                <a:lnTo>
                  <a:pt x="3092524" y="320716"/>
                </a:lnTo>
                <a:lnTo>
                  <a:pt x="3054634" y="296778"/>
                </a:lnTo>
                <a:lnTo>
                  <a:pt x="3016179" y="273669"/>
                </a:lnTo>
                <a:lnTo>
                  <a:pt x="2977171" y="251402"/>
                </a:lnTo>
                <a:lnTo>
                  <a:pt x="2937622" y="229990"/>
                </a:lnTo>
                <a:lnTo>
                  <a:pt x="2897545" y="209445"/>
                </a:lnTo>
                <a:lnTo>
                  <a:pt x="2856953" y="189780"/>
                </a:lnTo>
                <a:lnTo>
                  <a:pt x="2815857" y="171007"/>
                </a:lnTo>
                <a:lnTo>
                  <a:pt x="2774272" y="153139"/>
                </a:lnTo>
                <a:lnTo>
                  <a:pt x="2732209" y="136189"/>
                </a:lnTo>
                <a:lnTo>
                  <a:pt x="2689681" y="120168"/>
                </a:lnTo>
                <a:lnTo>
                  <a:pt x="2646700" y="105090"/>
                </a:lnTo>
                <a:lnTo>
                  <a:pt x="2603279" y="90967"/>
                </a:lnTo>
                <a:lnTo>
                  <a:pt x="2559430" y="77812"/>
                </a:lnTo>
                <a:lnTo>
                  <a:pt x="2515167" y="65637"/>
                </a:lnTo>
                <a:lnTo>
                  <a:pt x="2470501" y="54455"/>
                </a:lnTo>
                <a:lnTo>
                  <a:pt x="2425446" y="44278"/>
                </a:lnTo>
                <a:lnTo>
                  <a:pt x="2380013" y="35119"/>
                </a:lnTo>
                <a:lnTo>
                  <a:pt x="2334216" y="26990"/>
                </a:lnTo>
                <a:lnTo>
                  <a:pt x="2288066" y="19905"/>
                </a:lnTo>
                <a:lnTo>
                  <a:pt x="2241577" y="13875"/>
                </a:lnTo>
                <a:lnTo>
                  <a:pt x="2194761" y="8913"/>
                </a:lnTo>
                <a:lnTo>
                  <a:pt x="2147631" y="5032"/>
                </a:lnTo>
                <a:lnTo>
                  <a:pt x="2100198" y="2245"/>
                </a:lnTo>
                <a:lnTo>
                  <a:pt x="2052477" y="563"/>
                </a:lnTo>
                <a:lnTo>
                  <a:pt x="2004479" y="0"/>
                </a:lnTo>
                <a:lnTo>
                  <a:pt x="1956480" y="563"/>
                </a:lnTo>
                <a:lnTo>
                  <a:pt x="1908759" y="2245"/>
                </a:lnTo>
                <a:lnTo>
                  <a:pt x="1861327" y="5032"/>
                </a:lnTo>
                <a:lnTo>
                  <a:pt x="1814196" y="8913"/>
                </a:lnTo>
                <a:lnTo>
                  <a:pt x="1767380" y="13875"/>
                </a:lnTo>
                <a:lnTo>
                  <a:pt x="1720891" y="19905"/>
                </a:lnTo>
                <a:lnTo>
                  <a:pt x="1674742" y="26990"/>
                </a:lnTo>
                <a:lnTo>
                  <a:pt x="1628944" y="35119"/>
                </a:lnTo>
                <a:lnTo>
                  <a:pt x="1583512" y="44278"/>
                </a:lnTo>
                <a:lnTo>
                  <a:pt x="1538456" y="54455"/>
                </a:lnTo>
                <a:lnTo>
                  <a:pt x="1493790" y="65637"/>
                </a:lnTo>
                <a:lnTo>
                  <a:pt x="1449527" y="77812"/>
                </a:lnTo>
                <a:lnTo>
                  <a:pt x="1405679" y="90967"/>
                </a:lnTo>
                <a:lnTo>
                  <a:pt x="1362258" y="105090"/>
                </a:lnTo>
                <a:lnTo>
                  <a:pt x="1319277" y="120168"/>
                </a:lnTo>
                <a:lnTo>
                  <a:pt x="1276748" y="136189"/>
                </a:lnTo>
                <a:lnTo>
                  <a:pt x="1234685" y="153139"/>
                </a:lnTo>
                <a:lnTo>
                  <a:pt x="1193100" y="171007"/>
                </a:lnTo>
                <a:lnTo>
                  <a:pt x="1152005" y="189780"/>
                </a:lnTo>
                <a:lnTo>
                  <a:pt x="1111412" y="209445"/>
                </a:lnTo>
                <a:lnTo>
                  <a:pt x="1071336" y="229990"/>
                </a:lnTo>
                <a:lnTo>
                  <a:pt x="1031787" y="251402"/>
                </a:lnTo>
                <a:lnTo>
                  <a:pt x="992778" y="273669"/>
                </a:lnTo>
                <a:lnTo>
                  <a:pt x="954323" y="296778"/>
                </a:lnTo>
                <a:lnTo>
                  <a:pt x="916433" y="320716"/>
                </a:lnTo>
                <a:lnTo>
                  <a:pt x="879122" y="345471"/>
                </a:lnTo>
                <a:lnTo>
                  <a:pt x="842401" y="371030"/>
                </a:lnTo>
                <a:lnTo>
                  <a:pt x="806284" y="397382"/>
                </a:lnTo>
                <a:lnTo>
                  <a:pt x="770783" y="424512"/>
                </a:lnTo>
                <a:lnTo>
                  <a:pt x="735910" y="452409"/>
                </a:lnTo>
                <a:lnTo>
                  <a:pt x="701678" y="481060"/>
                </a:lnTo>
                <a:lnTo>
                  <a:pt x="668100" y="510453"/>
                </a:lnTo>
                <a:lnTo>
                  <a:pt x="635188" y="540575"/>
                </a:lnTo>
                <a:lnTo>
                  <a:pt x="602955" y="571413"/>
                </a:lnTo>
                <a:lnTo>
                  <a:pt x="571413" y="602955"/>
                </a:lnTo>
                <a:lnTo>
                  <a:pt x="540575" y="635188"/>
                </a:lnTo>
                <a:lnTo>
                  <a:pt x="510453" y="668100"/>
                </a:lnTo>
                <a:lnTo>
                  <a:pt x="481060" y="701678"/>
                </a:lnTo>
                <a:lnTo>
                  <a:pt x="452409" y="735910"/>
                </a:lnTo>
                <a:lnTo>
                  <a:pt x="424512" y="770783"/>
                </a:lnTo>
                <a:lnTo>
                  <a:pt x="397382" y="806284"/>
                </a:lnTo>
                <a:lnTo>
                  <a:pt x="371030" y="842401"/>
                </a:lnTo>
                <a:lnTo>
                  <a:pt x="345471" y="879122"/>
                </a:lnTo>
                <a:lnTo>
                  <a:pt x="320716" y="916433"/>
                </a:lnTo>
                <a:lnTo>
                  <a:pt x="296778" y="954323"/>
                </a:lnTo>
                <a:lnTo>
                  <a:pt x="273669" y="992778"/>
                </a:lnTo>
                <a:lnTo>
                  <a:pt x="251402" y="1031787"/>
                </a:lnTo>
                <a:lnTo>
                  <a:pt x="229990" y="1071336"/>
                </a:lnTo>
                <a:lnTo>
                  <a:pt x="209445" y="1111412"/>
                </a:lnTo>
                <a:lnTo>
                  <a:pt x="189780" y="1152005"/>
                </a:lnTo>
                <a:lnTo>
                  <a:pt x="171007" y="1193100"/>
                </a:lnTo>
                <a:lnTo>
                  <a:pt x="153139" y="1234685"/>
                </a:lnTo>
                <a:lnTo>
                  <a:pt x="136189" y="1276748"/>
                </a:lnTo>
                <a:lnTo>
                  <a:pt x="120168" y="1319277"/>
                </a:lnTo>
                <a:lnTo>
                  <a:pt x="105090" y="1362258"/>
                </a:lnTo>
                <a:lnTo>
                  <a:pt x="90967" y="1405679"/>
                </a:lnTo>
                <a:lnTo>
                  <a:pt x="77812" y="1449527"/>
                </a:lnTo>
                <a:lnTo>
                  <a:pt x="65637" y="1493790"/>
                </a:lnTo>
                <a:lnTo>
                  <a:pt x="54455" y="1538456"/>
                </a:lnTo>
                <a:lnTo>
                  <a:pt x="44278" y="1583512"/>
                </a:lnTo>
                <a:lnTo>
                  <a:pt x="35119" y="1628944"/>
                </a:lnTo>
                <a:lnTo>
                  <a:pt x="26990" y="1674742"/>
                </a:lnTo>
                <a:lnTo>
                  <a:pt x="19905" y="1720891"/>
                </a:lnTo>
                <a:lnTo>
                  <a:pt x="13875" y="1767380"/>
                </a:lnTo>
                <a:lnTo>
                  <a:pt x="8913" y="1814196"/>
                </a:lnTo>
                <a:lnTo>
                  <a:pt x="5032" y="1861327"/>
                </a:lnTo>
                <a:lnTo>
                  <a:pt x="2245" y="1908759"/>
                </a:lnTo>
                <a:lnTo>
                  <a:pt x="563" y="1956480"/>
                </a:lnTo>
                <a:lnTo>
                  <a:pt x="0" y="2004479"/>
                </a:lnTo>
                <a:lnTo>
                  <a:pt x="563" y="2052477"/>
                </a:lnTo>
                <a:lnTo>
                  <a:pt x="2245" y="2100198"/>
                </a:lnTo>
                <a:lnTo>
                  <a:pt x="5032" y="2147631"/>
                </a:lnTo>
                <a:lnTo>
                  <a:pt x="8913" y="2194761"/>
                </a:lnTo>
                <a:lnTo>
                  <a:pt x="13875" y="2241577"/>
                </a:lnTo>
                <a:lnTo>
                  <a:pt x="19905" y="2288066"/>
                </a:lnTo>
                <a:lnTo>
                  <a:pt x="26990" y="2334216"/>
                </a:lnTo>
                <a:lnTo>
                  <a:pt x="35119" y="2380013"/>
                </a:lnTo>
                <a:lnTo>
                  <a:pt x="44278" y="2425446"/>
                </a:lnTo>
                <a:lnTo>
                  <a:pt x="54455" y="2470501"/>
                </a:lnTo>
                <a:lnTo>
                  <a:pt x="65637" y="2515167"/>
                </a:lnTo>
                <a:lnTo>
                  <a:pt x="77812" y="2559430"/>
                </a:lnTo>
                <a:lnTo>
                  <a:pt x="90967" y="2603279"/>
                </a:lnTo>
                <a:lnTo>
                  <a:pt x="105090" y="2646700"/>
                </a:lnTo>
                <a:lnTo>
                  <a:pt x="120168" y="2689681"/>
                </a:lnTo>
                <a:lnTo>
                  <a:pt x="136189" y="2732209"/>
                </a:lnTo>
                <a:lnTo>
                  <a:pt x="153139" y="2774272"/>
                </a:lnTo>
                <a:lnTo>
                  <a:pt x="171007" y="2815857"/>
                </a:lnTo>
                <a:lnTo>
                  <a:pt x="189780" y="2856953"/>
                </a:lnTo>
                <a:lnTo>
                  <a:pt x="209445" y="2897545"/>
                </a:lnTo>
                <a:lnTo>
                  <a:pt x="229990" y="2937622"/>
                </a:lnTo>
                <a:lnTo>
                  <a:pt x="251402" y="2977171"/>
                </a:lnTo>
                <a:lnTo>
                  <a:pt x="273669" y="3016179"/>
                </a:lnTo>
                <a:lnTo>
                  <a:pt x="296778" y="3054634"/>
                </a:lnTo>
                <a:lnTo>
                  <a:pt x="320716" y="3092524"/>
                </a:lnTo>
                <a:lnTo>
                  <a:pt x="345471" y="3129835"/>
                </a:lnTo>
                <a:lnTo>
                  <a:pt x="371030" y="3166556"/>
                </a:lnTo>
                <a:lnTo>
                  <a:pt x="397382" y="3202673"/>
                </a:lnTo>
                <a:lnTo>
                  <a:pt x="424512" y="3238174"/>
                </a:lnTo>
                <a:lnTo>
                  <a:pt x="452409" y="3273047"/>
                </a:lnTo>
                <a:lnTo>
                  <a:pt x="481060" y="3307279"/>
                </a:lnTo>
                <a:lnTo>
                  <a:pt x="510453" y="3340857"/>
                </a:lnTo>
                <a:lnTo>
                  <a:pt x="540575" y="3373769"/>
                </a:lnTo>
                <a:lnTo>
                  <a:pt x="571413" y="3406002"/>
                </a:lnTo>
                <a:lnTo>
                  <a:pt x="602955" y="3437544"/>
                </a:lnTo>
                <a:lnTo>
                  <a:pt x="635188" y="3468382"/>
                </a:lnTo>
                <a:lnTo>
                  <a:pt x="668100" y="3498504"/>
                </a:lnTo>
                <a:lnTo>
                  <a:pt x="701678" y="3527897"/>
                </a:lnTo>
                <a:lnTo>
                  <a:pt x="735910" y="3556548"/>
                </a:lnTo>
                <a:lnTo>
                  <a:pt x="770783" y="3584445"/>
                </a:lnTo>
                <a:lnTo>
                  <a:pt x="806284" y="3611576"/>
                </a:lnTo>
                <a:lnTo>
                  <a:pt x="842401" y="3637927"/>
                </a:lnTo>
                <a:lnTo>
                  <a:pt x="879122" y="3663486"/>
                </a:lnTo>
                <a:lnTo>
                  <a:pt x="916433" y="3688241"/>
                </a:lnTo>
                <a:lnTo>
                  <a:pt x="954323" y="3712180"/>
                </a:lnTo>
                <a:lnTo>
                  <a:pt x="992778" y="3735288"/>
                </a:lnTo>
                <a:lnTo>
                  <a:pt x="1031787" y="3757555"/>
                </a:lnTo>
                <a:lnTo>
                  <a:pt x="1071336" y="3778967"/>
                </a:lnTo>
                <a:lnTo>
                  <a:pt x="1111412" y="3799512"/>
                </a:lnTo>
                <a:lnTo>
                  <a:pt x="1152005" y="3819177"/>
                </a:lnTo>
                <a:lnTo>
                  <a:pt x="1193100" y="3837950"/>
                </a:lnTo>
                <a:lnTo>
                  <a:pt x="1234685" y="3855818"/>
                </a:lnTo>
                <a:lnTo>
                  <a:pt x="1276748" y="3872768"/>
                </a:lnTo>
                <a:lnTo>
                  <a:pt x="1319277" y="3888789"/>
                </a:lnTo>
                <a:lnTo>
                  <a:pt x="1362258" y="3903867"/>
                </a:lnTo>
                <a:lnTo>
                  <a:pt x="1405679" y="3917990"/>
                </a:lnTo>
                <a:lnTo>
                  <a:pt x="1449527" y="3931145"/>
                </a:lnTo>
                <a:lnTo>
                  <a:pt x="1493790" y="3943320"/>
                </a:lnTo>
                <a:lnTo>
                  <a:pt x="1538456" y="3954502"/>
                </a:lnTo>
                <a:lnTo>
                  <a:pt x="1583512" y="3964679"/>
                </a:lnTo>
                <a:lnTo>
                  <a:pt x="1628944" y="3973838"/>
                </a:lnTo>
                <a:lnTo>
                  <a:pt x="1674742" y="3981967"/>
                </a:lnTo>
                <a:lnTo>
                  <a:pt x="1720891" y="3989052"/>
                </a:lnTo>
                <a:lnTo>
                  <a:pt x="1767380" y="3995082"/>
                </a:lnTo>
                <a:lnTo>
                  <a:pt x="1814196" y="4000044"/>
                </a:lnTo>
                <a:lnTo>
                  <a:pt x="1861327" y="4003925"/>
                </a:lnTo>
                <a:lnTo>
                  <a:pt x="1908759" y="4006712"/>
                </a:lnTo>
                <a:lnTo>
                  <a:pt x="1956480" y="4008394"/>
                </a:lnTo>
                <a:lnTo>
                  <a:pt x="2004479" y="4008958"/>
                </a:lnTo>
                <a:close/>
              </a:path>
            </a:pathLst>
          </a:custGeom>
          <a:ln w="317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14A0C9D-61E5-0C66-7A15-E34748594F4B}"/>
              </a:ext>
            </a:extLst>
          </p:cNvPr>
          <p:cNvSpPr txBox="1">
            <a:spLocks/>
          </p:cNvSpPr>
          <p:nvPr/>
        </p:nvSpPr>
        <p:spPr>
          <a:xfrm>
            <a:off x="10463212" y="6126848"/>
            <a:ext cx="1393825" cy="25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00" spc="-10">
                <a:cs typeface="Gill Sans MT"/>
              </a:rPr>
              <a:t>Three areas </a:t>
            </a:r>
            <a:r>
              <a:rPr lang="en-GB" sz="700">
                <a:cs typeface="Gill Sans MT"/>
              </a:rPr>
              <a:t>of </a:t>
            </a:r>
            <a:r>
              <a:rPr lang="en-GB" sz="700" spc="-5">
                <a:cs typeface="Gill Sans MT"/>
              </a:rPr>
              <a:t>focus </a:t>
            </a:r>
            <a:r>
              <a:rPr lang="en-GB" sz="700" spc="-10">
                <a:cs typeface="Gill Sans MT"/>
              </a:rPr>
              <a:t>for circular economy </a:t>
            </a:r>
            <a:r>
              <a:rPr lang="en-GB" sz="700" spc="-5">
                <a:cs typeface="Gill Sans MT"/>
              </a:rPr>
              <a:t>in </a:t>
            </a:r>
            <a:r>
              <a:rPr lang="en-GB" sz="700">
                <a:cs typeface="Gill Sans MT"/>
              </a:rPr>
              <a:t>construction </a:t>
            </a:r>
            <a:r>
              <a:rPr lang="en-GB" sz="700" spc="-5">
                <a:cs typeface="Gill Sans MT"/>
              </a:rPr>
              <a:t>(after </a:t>
            </a:r>
            <a:r>
              <a:rPr lang="en-GB" sz="700">
                <a:cs typeface="Gill Sans MT"/>
              </a:rPr>
              <a:t>Rose and </a:t>
            </a:r>
            <a:r>
              <a:rPr lang="en-GB" sz="700" err="1">
                <a:cs typeface="Gill Sans MT"/>
              </a:rPr>
              <a:t>Stegemann</a:t>
            </a:r>
            <a:r>
              <a:rPr lang="en-GB" sz="700">
                <a:cs typeface="Gill Sans MT"/>
              </a:rPr>
              <a:t>,</a:t>
            </a:r>
            <a:r>
              <a:rPr lang="en-GB" sz="700" spc="-110">
                <a:cs typeface="Gill Sans MT"/>
              </a:rPr>
              <a:t> </a:t>
            </a:r>
            <a:r>
              <a:rPr lang="en-GB" sz="700">
                <a:cs typeface="Gill Sans MT"/>
              </a:rPr>
              <a:t>2018a)</a:t>
            </a:r>
          </a:p>
          <a:p>
            <a:endParaRPr lang="en-GB" sz="700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9C29DA59-9429-19B7-2C6D-8545CD7392E5}"/>
              </a:ext>
            </a:extLst>
          </p:cNvPr>
          <p:cNvCxnSpPr>
            <a:cxnSpLocks/>
          </p:cNvCxnSpPr>
          <p:nvPr/>
        </p:nvCxnSpPr>
        <p:spPr>
          <a:xfrm>
            <a:off x="4628347" y="2204422"/>
            <a:ext cx="3421125" cy="902679"/>
          </a:xfrm>
          <a:prstGeom prst="bentConnector3">
            <a:avLst>
              <a:gd name="adj1" fmla="val -26366"/>
            </a:avLst>
          </a:prstGeom>
          <a:ln w="76200">
            <a:solidFill>
              <a:srgbClr val="00B05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2FBF54-13C1-0815-1380-E92E42CBC1AC}"/>
              </a:ext>
            </a:extLst>
          </p:cNvPr>
          <p:cNvGrpSpPr/>
          <p:nvPr/>
        </p:nvGrpSpPr>
        <p:grpSpPr>
          <a:xfrm>
            <a:off x="6916220" y="2206887"/>
            <a:ext cx="1160667" cy="932859"/>
            <a:chOff x="6935132" y="2068287"/>
            <a:chExt cx="1160667" cy="93285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9B896B-1A58-3402-372A-CB08BA848005}"/>
                </a:ext>
              </a:extLst>
            </p:cNvPr>
            <p:cNvCxnSpPr>
              <a:cxnSpLocks/>
            </p:cNvCxnSpPr>
            <p:nvPr/>
          </p:nvCxnSpPr>
          <p:spPr>
            <a:xfrm>
              <a:off x="6935132" y="2100040"/>
              <a:ext cx="1160667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80D7CE4-E5A2-37EA-0CB7-74AB7967C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1695" y="2068287"/>
              <a:ext cx="0" cy="932859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bject 26">
            <a:extLst>
              <a:ext uri="{FF2B5EF4-FFF2-40B4-BE49-F238E27FC236}">
                <a16:creationId xmlns:a16="http://schemas.microsoft.com/office/drawing/2014/main" id="{6F7F6037-7323-DE9C-399B-EDC8C92AE0FD}"/>
              </a:ext>
            </a:extLst>
          </p:cNvPr>
          <p:cNvSpPr txBox="1"/>
          <p:nvPr/>
        </p:nvSpPr>
        <p:spPr>
          <a:xfrm>
            <a:off x="1014190" y="4130796"/>
            <a:ext cx="3137658" cy="2090316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4131" algn="ctr">
              <a:spcBef>
                <a:spcPts val="945"/>
              </a:spcBef>
            </a:pPr>
            <a:r>
              <a:rPr lang="en-US" sz="2000" b="1">
                <a:solidFill>
                  <a:srgbClr val="00B050"/>
                </a:solidFill>
                <a:cs typeface="Gill Sans MT"/>
              </a:rPr>
              <a:t>B</a:t>
            </a:r>
            <a:endParaRPr lang="en-GB" sz="1600">
              <a:solidFill>
                <a:srgbClr val="00B050"/>
              </a:solidFill>
              <a:cs typeface="Gill Sans MT"/>
            </a:endParaRPr>
          </a:p>
          <a:p>
            <a:pPr marL="12066" marR="5081" algn="ctr">
              <a:spcBef>
                <a:spcPts val="1200"/>
              </a:spcBef>
            </a:pPr>
            <a:r>
              <a:rPr lang="en-GB" sz="1500">
                <a:solidFill>
                  <a:srgbClr val="00B050"/>
                </a:solidFill>
                <a:cs typeface="Gill Sans MT"/>
              </a:rPr>
              <a:t>Use new resources more efficiently </a:t>
            </a:r>
          </a:p>
          <a:p>
            <a:pPr marL="12066" marR="5081" algn="ctr">
              <a:spcBef>
                <a:spcPts val="1200"/>
              </a:spcBef>
            </a:pPr>
            <a:r>
              <a:rPr lang="en-GB" sz="1500">
                <a:solidFill>
                  <a:srgbClr val="00B050"/>
                </a:solidFill>
                <a:cs typeface="Gill Sans MT"/>
              </a:rPr>
              <a:t>Use renewable resources</a:t>
            </a:r>
          </a:p>
          <a:p>
            <a:pPr marL="12066" marR="5081" algn="ctr">
              <a:spcBef>
                <a:spcPts val="1200"/>
              </a:spcBef>
            </a:pPr>
            <a:r>
              <a:rPr lang="en-GB" sz="1500">
                <a:solidFill>
                  <a:srgbClr val="00B050"/>
                </a:solidFill>
                <a:cs typeface="Gill Sans MT"/>
              </a:rPr>
              <a:t>Avoid future waste by designing  for adaptability, deconstruction  and reusability</a:t>
            </a:r>
          </a:p>
        </p:txBody>
      </p:sp>
      <p:pic>
        <p:nvPicPr>
          <p:cNvPr id="9" name="Picture 14" descr="A picture containing device, gauge&#10;&#10;Description automatically generated">
            <a:extLst>
              <a:ext uri="{FF2B5EF4-FFF2-40B4-BE49-F238E27FC236}">
                <a16:creationId xmlns:a16="http://schemas.microsoft.com/office/drawing/2014/main" id="{74ED9811-14C8-8024-A10D-BB5FA3514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47" y="2863763"/>
            <a:ext cx="649397" cy="6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08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E292D99-6382-3E56-E36B-92483A097780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>
                <a:latin typeface="+mj-lt"/>
              </a:rPr>
              <a:t>New Circular Model</a:t>
            </a:r>
          </a:p>
        </p:txBody>
      </p:sp>
      <p:sp>
        <p:nvSpPr>
          <p:cNvPr id="3" name="object 45">
            <a:extLst>
              <a:ext uri="{FF2B5EF4-FFF2-40B4-BE49-F238E27FC236}">
                <a16:creationId xmlns:a16="http://schemas.microsoft.com/office/drawing/2014/main" id="{8C47E990-2E38-2A9C-47F0-74C77454B467}"/>
              </a:ext>
            </a:extLst>
          </p:cNvPr>
          <p:cNvSpPr txBox="1"/>
          <p:nvPr/>
        </p:nvSpPr>
        <p:spPr>
          <a:xfrm>
            <a:off x="7739157" y="3520885"/>
            <a:ext cx="3164706" cy="420628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0160" algn="ctr">
              <a:spcBef>
                <a:spcPts val="1120"/>
              </a:spcBef>
            </a:pPr>
            <a:r>
              <a:rPr b="1" spc="-25">
                <a:solidFill>
                  <a:srgbClr val="131718"/>
                </a:solidFill>
                <a:cs typeface="Calibri"/>
              </a:rPr>
              <a:t>Waste</a:t>
            </a:r>
            <a:r>
              <a:rPr b="1" spc="-5">
                <a:solidFill>
                  <a:srgbClr val="131718"/>
                </a:solidFill>
                <a:cs typeface="Calibri"/>
              </a:rPr>
              <a:t> </a:t>
            </a:r>
            <a:r>
              <a:rPr b="1">
                <a:solidFill>
                  <a:srgbClr val="131718"/>
                </a:solidFill>
                <a:cs typeface="Calibri"/>
              </a:rPr>
              <a:t>outputs</a:t>
            </a:r>
            <a:endParaRPr>
              <a:cs typeface="Calibri"/>
            </a:endParaRPr>
          </a:p>
        </p:txBody>
      </p:sp>
      <p:sp>
        <p:nvSpPr>
          <p:cNvPr id="4" name="object 13">
            <a:extLst>
              <a:ext uri="{FF2B5EF4-FFF2-40B4-BE49-F238E27FC236}">
                <a16:creationId xmlns:a16="http://schemas.microsoft.com/office/drawing/2014/main" id="{4661D186-89CF-5D4E-1D2D-16CC3141E564}"/>
              </a:ext>
            </a:extLst>
          </p:cNvPr>
          <p:cNvSpPr txBox="1"/>
          <p:nvPr/>
        </p:nvSpPr>
        <p:spPr>
          <a:xfrm>
            <a:off x="5044441" y="3650408"/>
            <a:ext cx="1716831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1" algn="ctr">
              <a:spcBef>
                <a:spcPts val="110"/>
              </a:spcBef>
            </a:pPr>
            <a:r>
              <a:rPr b="1">
                <a:solidFill>
                  <a:srgbClr val="131718"/>
                </a:solidFill>
                <a:cs typeface="Calibri"/>
              </a:rPr>
              <a:t>Building</a:t>
            </a:r>
            <a:r>
              <a:rPr b="1" spc="-50">
                <a:solidFill>
                  <a:srgbClr val="131718"/>
                </a:solidFill>
                <a:cs typeface="Calibri"/>
              </a:rPr>
              <a:t> </a:t>
            </a:r>
            <a:r>
              <a:rPr b="1" spc="-10">
                <a:solidFill>
                  <a:srgbClr val="131718"/>
                </a:solidFill>
                <a:cs typeface="Calibri"/>
              </a:rPr>
              <a:t>stocks</a:t>
            </a:r>
            <a:endParaRPr>
              <a:cs typeface="Calibri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75B4A5D0-C09F-0CFD-F0F2-3D2AE6A4EBED}"/>
              </a:ext>
            </a:extLst>
          </p:cNvPr>
          <p:cNvSpPr txBox="1"/>
          <p:nvPr/>
        </p:nvSpPr>
        <p:spPr>
          <a:xfrm>
            <a:off x="1650136" y="3572693"/>
            <a:ext cx="1865766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1" algn="ctr">
              <a:spcBef>
                <a:spcPts val="110"/>
              </a:spcBef>
            </a:pPr>
            <a:r>
              <a:rPr b="1" spc="-10">
                <a:solidFill>
                  <a:srgbClr val="131718"/>
                </a:solidFill>
                <a:cs typeface="Calibri"/>
              </a:rPr>
              <a:t>Natural resource</a:t>
            </a:r>
            <a:r>
              <a:rPr b="1" spc="-15">
                <a:solidFill>
                  <a:srgbClr val="131718"/>
                </a:solidFill>
                <a:cs typeface="Calibri"/>
              </a:rPr>
              <a:t> </a:t>
            </a:r>
            <a:r>
              <a:rPr b="1">
                <a:solidFill>
                  <a:srgbClr val="131718"/>
                </a:solidFill>
                <a:cs typeface="Calibri"/>
              </a:rPr>
              <a:t>inputs</a:t>
            </a:r>
            <a:endParaRPr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63DF2-F45A-2102-0164-3760F91F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36" y="1600224"/>
            <a:ext cx="1737658" cy="902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4429DD-2A15-964D-289A-7F8920964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909" y="1484292"/>
            <a:ext cx="1508845" cy="1178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2FBC32-78E4-B48D-0CE6-23C821F55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647" y="1127197"/>
            <a:ext cx="1892327" cy="1892327"/>
          </a:xfrm>
          <a:prstGeom prst="rect">
            <a:avLst/>
          </a:prstGeom>
        </p:spPr>
      </p:pic>
      <p:sp>
        <p:nvSpPr>
          <p:cNvPr id="10" name="object 44">
            <a:extLst>
              <a:ext uri="{FF2B5EF4-FFF2-40B4-BE49-F238E27FC236}">
                <a16:creationId xmlns:a16="http://schemas.microsoft.com/office/drawing/2014/main" id="{F319178D-4E28-B097-CF6F-CF0E1CB2FD5D}"/>
              </a:ext>
            </a:extLst>
          </p:cNvPr>
          <p:cNvSpPr/>
          <p:nvPr/>
        </p:nvSpPr>
        <p:spPr>
          <a:xfrm>
            <a:off x="7512182" y="3279324"/>
            <a:ext cx="3542298" cy="3387469"/>
          </a:xfrm>
          <a:custGeom>
            <a:avLst/>
            <a:gdLst/>
            <a:ahLst/>
            <a:cxnLst/>
            <a:rect l="l" t="t" r="r" b="b"/>
            <a:pathLst>
              <a:path w="4009390" h="4009390">
                <a:moveTo>
                  <a:pt x="2004479" y="4008958"/>
                </a:moveTo>
                <a:lnTo>
                  <a:pt x="2052477" y="4008394"/>
                </a:lnTo>
                <a:lnTo>
                  <a:pt x="2100198" y="4006712"/>
                </a:lnTo>
                <a:lnTo>
                  <a:pt x="2147631" y="4003925"/>
                </a:lnTo>
                <a:lnTo>
                  <a:pt x="2194761" y="4000044"/>
                </a:lnTo>
                <a:lnTo>
                  <a:pt x="2241577" y="3995082"/>
                </a:lnTo>
                <a:lnTo>
                  <a:pt x="2288066" y="3989052"/>
                </a:lnTo>
                <a:lnTo>
                  <a:pt x="2334216" y="3981967"/>
                </a:lnTo>
                <a:lnTo>
                  <a:pt x="2380013" y="3973838"/>
                </a:lnTo>
                <a:lnTo>
                  <a:pt x="2425446" y="3964679"/>
                </a:lnTo>
                <a:lnTo>
                  <a:pt x="2470501" y="3954502"/>
                </a:lnTo>
                <a:lnTo>
                  <a:pt x="2515167" y="3943320"/>
                </a:lnTo>
                <a:lnTo>
                  <a:pt x="2559430" y="3931145"/>
                </a:lnTo>
                <a:lnTo>
                  <a:pt x="2603279" y="3917990"/>
                </a:lnTo>
                <a:lnTo>
                  <a:pt x="2646700" y="3903867"/>
                </a:lnTo>
                <a:lnTo>
                  <a:pt x="2689681" y="3888789"/>
                </a:lnTo>
                <a:lnTo>
                  <a:pt x="2732209" y="3872768"/>
                </a:lnTo>
                <a:lnTo>
                  <a:pt x="2774272" y="3855818"/>
                </a:lnTo>
                <a:lnTo>
                  <a:pt x="2815857" y="3837950"/>
                </a:lnTo>
                <a:lnTo>
                  <a:pt x="2856953" y="3819177"/>
                </a:lnTo>
                <a:lnTo>
                  <a:pt x="2897545" y="3799512"/>
                </a:lnTo>
                <a:lnTo>
                  <a:pt x="2937622" y="3778967"/>
                </a:lnTo>
                <a:lnTo>
                  <a:pt x="2977171" y="3757555"/>
                </a:lnTo>
                <a:lnTo>
                  <a:pt x="3016179" y="3735288"/>
                </a:lnTo>
                <a:lnTo>
                  <a:pt x="3054634" y="3712180"/>
                </a:lnTo>
                <a:lnTo>
                  <a:pt x="3092524" y="3688241"/>
                </a:lnTo>
                <a:lnTo>
                  <a:pt x="3129835" y="3663486"/>
                </a:lnTo>
                <a:lnTo>
                  <a:pt x="3166556" y="3637927"/>
                </a:lnTo>
                <a:lnTo>
                  <a:pt x="3202673" y="3611576"/>
                </a:lnTo>
                <a:lnTo>
                  <a:pt x="3238174" y="3584445"/>
                </a:lnTo>
                <a:lnTo>
                  <a:pt x="3273047" y="3556548"/>
                </a:lnTo>
                <a:lnTo>
                  <a:pt x="3307279" y="3527897"/>
                </a:lnTo>
                <a:lnTo>
                  <a:pt x="3340857" y="3498504"/>
                </a:lnTo>
                <a:lnTo>
                  <a:pt x="3373769" y="3468382"/>
                </a:lnTo>
                <a:lnTo>
                  <a:pt x="3406002" y="3437544"/>
                </a:lnTo>
                <a:lnTo>
                  <a:pt x="3437544" y="3406002"/>
                </a:lnTo>
                <a:lnTo>
                  <a:pt x="3468382" y="3373769"/>
                </a:lnTo>
                <a:lnTo>
                  <a:pt x="3498504" y="3340857"/>
                </a:lnTo>
                <a:lnTo>
                  <a:pt x="3527897" y="3307279"/>
                </a:lnTo>
                <a:lnTo>
                  <a:pt x="3556548" y="3273047"/>
                </a:lnTo>
                <a:lnTo>
                  <a:pt x="3584445" y="3238174"/>
                </a:lnTo>
                <a:lnTo>
                  <a:pt x="3611576" y="3202673"/>
                </a:lnTo>
                <a:lnTo>
                  <a:pt x="3637927" y="3166556"/>
                </a:lnTo>
                <a:lnTo>
                  <a:pt x="3663486" y="3129835"/>
                </a:lnTo>
                <a:lnTo>
                  <a:pt x="3688241" y="3092524"/>
                </a:lnTo>
                <a:lnTo>
                  <a:pt x="3712180" y="3054634"/>
                </a:lnTo>
                <a:lnTo>
                  <a:pt x="3735288" y="3016179"/>
                </a:lnTo>
                <a:lnTo>
                  <a:pt x="3757555" y="2977171"/>
                </a:lnTo>
                <a:lnTo>
                  <a:pt x="3778967" y="2937622"/>
                </a:lnTo>
                <a:lnTo>
                  <a:pt x="3799512" y="2897545"/>
                </a:lnTo>
                <a:lnTo>
                  <a:pt x="3819177" y="2856953"/>
                </a:lnTo>
                <a:lnTo>
                  <a:pt x="3837950" y="2815857"/>
                </a:lnTo>
                <a:lnTo>
                  <a:pt x="3855818" y="2774272"/>
                </a:lnTo>
                <a:lnTo>
                  <a:pt x="3872768" y="2732209"/>
                </a:lnTo>
                <a:lnTo>
                  <a:pt x="3888789" y="2689681"/>
                </a:lnTo>
                <a:lnTo>
                  <a:pt x="3903867" y="2646700"/>
                </a:lnTo>
                <a:lnTo>
                  <a:pt x="3917990" y="2603279"/>
                </a:lnTo>
                <a:lnTo>
                  <a:pt x="3931145" y="2559430"/>
                </a:lnTo>
                <a:lnTo>
                  <a:pt x="3943320" y="2515167"/>
                </a:lnTo>
                <a:lnTo>
                  <a:pt x="3954502" y="2470501"/>
                </a:lnTo>
                <a:lnTo>
                  <a:pt x="3964679" y="2425446"/>
                </a:lnTo>
                <a:lnTo>
                  <a:pt x="3973838" y="2380013"/>
                </a:lnTo>
                <a:lnTo>
                  <a:pt x="3981967" y="2334216"/>
                </a:lnTo>
                <a:lnTo>
                  <a:pt x="3989052" y="2288066"/>
                </a:lnTo>
                <a:lnTo>
                  <a:pt x="3995082" y="2241577"/>
                </a:lnTo>
                <a:lnTo>
                  <a:pt x="4000044" y="2194761"/>
                </a:lnTo>
                <a:lnTo>
                  <a:pt x="4003925" y="2147631"/>
                </a:lnTo>
                <a:lnTo>
                  <a:pt x="4006712" y="2100198"/>
                </a:lnTo>
                <a:lnTo>
                  <a:pt x="4008394" y="2052477"/>
                </a:lnTo>
                <a:lnTo>
                  <a:pt x="4008958" y="2004479"/>
                </a:lnTo>
                <a:lnTo>
                  <a:pt x="4008394" y="1956480"/>
                </a:lnTo>
                <a:lnTo>
                  <a:pt x="4006712" y="1908759"/>
                </a:lnTo>
                <a:lnTo>
                  <a:pt x="4003925" y="1861327"/>
                </a:lnTo>
                <a:lnTo>
                  <a:pt x="4000044" y="1814196"/>
                </a:lnTo>
                <a:lnTo>
                  <a:pt x="3995082" y="1767380"/>
                </a:lnTo>
                <a:lnTo>
                  <a:pt x="3989052" y="1720891"/>
                </a:lnTo>
                <a:lnTo>
                  <a:pt x="3981967" y="1674742"/>
                </a:lnTo>
                <a:lnTo>
                  <a:pt x="3973838" y="1628944"/>
                </a:lnTo>
                <a:lnTo>
                  <a:pt x="3964679" y="1583512"/>
                </a:lnTo>
                <a:lnTo>
                  <a:pt x="3954502" y="1538456"/>
                </a:lnTo>
                <a:lnTo>
                  <a:pt x="3943320" y="1493790"/>
                </a:lnTo>
                <a:lnTo>
                  <a:pt x="3931145" y="1449527"/>
                </a:lnTo>
                <a:lnTo>
                  <a:pt x="3917990" y="1405679"/>
                </a:lnTo>
                <a:lnTo>
                  <a:pt x="3903867" y="1362258"/>
                </a:lnTo>
                <a:lnTo>
                  <a:pt x="3888789" y="1319277"/>
                </a:lnTo>
                <a:lnTo>
                  <a:pt x="3872768" y="1276748"/>
                </a:lnTo>
                <a:lnTo>
                  <a:pt x="3855818" y="1234685"/>
                </a:lnTo>
                <a:lnTo>
                  <a:pt x="3837950" y="1193100"/>
                </a:lnTo>
                <a:lnTo>
                  <a:pt x="3819177" y="1152005"/>
                </a:lnTo>
                <a:lnTo>
                  <a:pt x="3799512" y="1111412"/>
                </a:lnTo>
                <a:lnTo>
                  <a:pt x="3778967" y="1071336"/>
                </a:lnTo>
                <a:lnTo>
                  <a:pt x="3757555" y="1031787"/>
                </a:lnTo>
                <a:lnTo>
                  <a:pt x="3735288" y="992778"/>
                </a:lnTo>
                <a:lnTo>
                  <a:pt x="3712180" y="954323"/>
                </a:lnTo>
                <a:lnTo>
                  <a:pt x="3688241" y="916433"/>
                </a:lnTo>
                <a:lnTo>
                  <a:pt x="3663486" y="879122"/>
                </a:lnTo>
                <a:lnTo>
                  <a:pt x="3637927" y="842401"/>
                </a:lnTo>
                <a:lnTo>
                  <a:pt x="3611576" y="806284"/>
                </a:lnTo>
                <a:lnTo>
                  <a:pt x="3584445" y="770783"/>
                </a:lnTo>
                <a:lnTo>
                  <a:pt x="3556548" y="735910"/>
                </a:lnTo>
                <a:lnTo>
                  <a:pt x="3527897" y="701678"/>
                </a:lnTo>
                <a:lnTo>
                  <a:pt x="3498504" y="668100"/>
                </a:lnTo>
                <a:lnTo>
                  <a:pt x="3468382" y="635188"/>
                </a:lnTo>
                <a:lnTo>
                  <a:pt x="3437544" y="602955"/>
                </a:lnTo>
                <a:lnTo>
                  <a:pt x="3406002" y="571413"/>
                </a:lnTo>
                <a:lnTo>
                  <a:pt x="3373769" y="540575"/>
                </a:lnTo>
                <a:lnTo>
                  <a:pt x="3340857" y="510453"/>
                </a:lnTo>
                <a:lnTo>
                  <a:pt x="3307279" y="481060"/>
                </a:lnTo>
                <a:lnTo>
                  <a:pt x="3273047" y="452409"/>
                </a:lnTo>
                <a:lnTo>
                  <a:pt x="3238174" y="424512"/>
                </a:lnTo>
                <a:lnTo>
                  <a:pt x="3202673" y="397382"/>
                </a:lnTo>
                <a:lnTo>
                  <a:pt x="3166556" y="371030"/>
                </a:lnTo>
                <a:lnTo>
                  <a:pt x="3129835" y="345471"/>
                </a:lnTo>
                <a:lnTo>
                  <a:pt x="3092524" y="320716"/>
                </a:lnTo>
                <a:lnTo>
                  <a:pt x="3054634" y="296778"/>
                </a:lnTo>
                <a:lnTo>
                  <a:pt x="3016179" y="273669"/>
                </a:lnTo>
                <a:lnTo>
                  <a:pt x="2977171" y="251402"/>
                </a:lnTo>
                <a:lnTo>
                  <a:pt x="2937622" y="229990"/>
                </a:lnTo>
                <a:lnTo>
                  <a:pt x="2897545" y="209445"/>
                </a:lnTo>
                <a:lnTo>
                  <a:pt x="2856953" y="189780"/>
                </a:lnTo>
                <a:lnTo>
                  <a:pt x="2815857" y="171007"/>
                </a:lnTo>
                <a:lnTo>
                  <a:pt x="2774272" y="153139"/>
                </a:lnTo>
                <a:lnTo>
                  <a:pt x="2732209" y="136189"/>
                </a:lnTo>
                <a:lnTo>
                  <a:pt x="2689681" y="120168"/>
                </a:lnTo>
                <a:lnTo>
                  <a:pt x="2646700" y="105090"/>
                </a:lnTo>
                <a:lnTo>
                  <a:pt x="2603279" y="90967"/>
                </a:lnTo>
                <a:lnTo>
                  <a:pt x="2559430" y="77812"/>
                </a:lnTo>
                <a:lnTo>
                  <a:pt x="2515167" y="65637"/>
                </a:lnTo>
                <a:lnTo>
                  <a:pt x="2470501" y="54455"/>
                </a:lnTo>
                <a:lnTo>
                  <a:pt x="2425446" y="44278"/>
                </a:lnTo>
                <a:lnTo>
                  <a:pt x="2380013" y="35119"/>
                </a:lnTo>
                <a:lnTo>
                  <a:pt x="2334216" y="26990"/>
                </a:lnTo>
                <a:lnTo>
                  <a:pt x="2288066" y="19905"/>
                </a:lnTo>
                <a:lnTo>
                  <a:pt x="2241577" y="13875"/>
                </a:lnTo>
                <a:lnTo>
                  <a:pt x="2194761" y="8913"/>
                </a:lnTo>
                <a:lnTo>
                  <a:pt x="2147631" y="5032"/>
                </a:lnTo>
                <a:lnTo>
                  <a:pt x="2100198" y="2245"/>
                </a:lnTo>
                <a:lnTo>
                  <a:pt x="2052477" y="563"/>
                </a:lnTo>
                <a:lnTo>
                  <a:pt x="2004479" y="0"/>
                </a:lnTo>
                <a:lnTo>
                  <a:pt x="1956480" y="563"/>
                </a:lnTo>
                <a:lnTo>
                  <a:pt x="1908759" y="2245"/>
                </a:lnTo>
                <a:lnTo>
                  <a:pt x="1861327" y="5032"/>
                </a:lnTo>
                <a:lnTo>
                  <a:pt x="1814196" y="8913"/>
                </a:lnTo>
                <a:lnTo>
                  <a:pt x="1767380" y="13875"/>
                </a:lnTo>
                <a:lnTo>
                  <a:pt x="1720891" y="19905"/>
                </a:lnTo>
                <a:lnTo>
                  <a:pt x="1674742" y="26990"/>
                </a:lnTo>
                <a:lnTo>
                  <a:pt x="1628944" y="35119"/>
                </a:lnTo>
                <a:lnTo>
                  <a:pt x="1583512" y="44278"/>
                </a:lnTo>
                <a:lnTo>
                  <a:pt x="1538456" y="54455"/>
                </a:lnTo>
                <a:lnTo>
                  <a:pt x="1493790" y="65637"/>
                </a:lnTo>
                <a:lnTo>
                  <a:pt x="1449527" y="77812"/>
                </a:lnTo>
                <a:lnTo>
                  <a:pt x="1405679" y="90967"/>
                </a:lnTo>
                <a:lnTo>
                  <a:pt x="1362258" y="105090"/>
                </a:lnTo>
                <a:lnTo>
                  <a:pt x="1319277" y="120168"/>
                </a:lnTo>
                <a:lnTo>
                  <a:pt x="1276748" y="136189"/>
                </a:lnTo>
                <a:lnTo>
                  <a:pt x="1234685" y="153139"/>
                </a:lnTo>
                <a:lnTo>
                  <a:pt x="1193100" y="171007"/>
                </a:lnTo>
                <a:lnTo>
                  <a:pt x="1152005" y="189780"/>
                </a:lnTo>
                <a:lnTo>
                  <a:pt x="1111412" y="209445"/>
                </a:lnTo>
                <a:lnTo>
                  <a:pt x="1071336" y="229990"/>
                </a:lnTo>
                <a:lnTo>
                  <a:pt x="1031787" y="251402"/>
                </a:lnTo>
                <a:lnTo>
                  <a:pt x="992778" y="273669"/>
                </a:lnTo>
                <a:lnTo>
                  <a:pt x="954323" y="296778"/>
                </a:lnTo>
                <a:lnTo>
                  <a:pt x="916433" y="320716"/>
                </a:lnTo>
                <a:lnTo>
                  <a:pt x="879122" y="345471"/>
                </a:lnTo>
                <a:lnTo>
                  <a:pt x="842401" y="371030"/>
                </a:lnTo>
                <a:lnTo>
                  <a:pt x="806284" y="397382"/>
                </a:lnTo>
                <a:lnTo>
                  <a:pt x="770783" y="424512"/>
                </a:lnTo>
                <a:lnTo>
                  <a:pt x="735910" y="452409"/>
                </a:lnTo>
                <a:lnTo>
                  <a:pt x="701678" y="481060"/>
                </a:lnTo>
                <a:lnTo>
                  <a:pt x="668100" y="510453"/>
                </a:lnTo>
                <a:lnTo>
                  <a:pt x="635188" y="540575"/>
                </a:lnTo>
                <a:lnTo>
                  <a:pt x="602955" y="571413"/>
                </a:lnTo>
                <a:lnTo>
                  <a:pt x="571413" y="602955"/>
                </a:lnTo>
                <a:lnTo>
                  <a:pt x="540575" y="635188"/>
                </a:lnTo>
                <a:lnTo>
                  <a:pt x="510453" y="668100"/>
                </a:lnTo>
                <a:lnTo>
                  <a:pt x="481060" y="701678"/>
                </a:lnTo>
                <a:lnTo>
                  <a:pt x="452409" y="735910"/>
                </a:lnTo>
                <a:lnTo>
                  <a:pt x="424512" y="770783"/>
                </a:lnTo>
                <a:lnTo>
                  <a:pt x="397382" y="806284"/>
                </a:lnTo>
                <a:lnTo>
                  <a:pt x="371030" y="842401"/>
                </a:lnTo>
                <a:lnTo>
                  <a:pt x="345471" y="879122"/>
                </a:lnTo>
                <a:lnTo>
                  <a:pt x="320716" y="916433"/>
                </a:lnTo>
                <a:lnTo>
                  <a:pt x="296778" y="954323"/>
                </a:lnTo>
                <a:lnTo>
                  <a:pt x="273669" y="992778"/>
                </a:lnTo>
                <a:lnTo>
                  <a:pt x="251402" y="1031787"/>
                </a:lnTo>
                <a:lnTo>
                  <a:pt x="229990" y="1071336"/>
                </a:lnTo>
                <a:lnTo>
                  <a:pt x="209445" y="1111412"/>
                </a:lnTo>
                <a:lnTo>
                  <a:pt x="189780" y="1152005"/>
                </a:lnTo>
                <a:lnTo>
                  <a:pt x="171007" y="1193100"/>
                </a:lnTo>
                <a:lnTo>
                  <a:pt x="153139" y="1234685"/>
                </a:lnTo>
                <a:lnTo>
                  <a:pt x="136189" y="1276748"/>
                </a:lnTo>
                <a:lnTo>
                  <a:pt x="120168" y="1319277"/>
                </a:lnTo>
                <a:lnTo>
                  <a:pt x="105090" y="1362258"/>
                </a:lnTo>
                <a:lnTo>
                  <a:pt x="90967" y="1405679"/>
                </a:lnTo>
                <a:lnTo>
                  <a:pt x="77812" y="1449527"/>
                </a:lnTo>
                <a:lnTo>
                  <a:pt x="65637" y="1493790"/>
                </a:lnTo>
                <a:lnTo>
                  <a:pt x="54455" y="1538456"/>
                </a:lnTo>
                <a:lnTo>
                  <a:pt x="44278" y="1583512"/>
                </a:lnTo>
                <a:lnTo>
                  <a:pt x="35119" y="1628944"/>
                </a:lnTo>
                <a:lnTo>
                  <a:pt x="26990" y="1674742"/>
                </a:lnTo>
                <a:lnTo>
                  <a:pt x="19905" y="1720891"/>
                </a:lnTo>
                <a:lnTo>
                  <a:pt x="13875" y="1767380"/>
                </a:lnTo>
                <a:lnTo>
                  <a:pt x="8913" y="1814196"/>
                </a:lnTo>
                <a:lnTo>
                  <a:pt x="5032" y="1861327"/>
                </a:lnTo>
                <a:lnTo>
                  <a:pt x="2245" y="1908759"/>
                </a:lnTo>
                <a:lnTo>
                  <a:pt x="563" y="1956480"/>
                </a:lnTo>
                <a:lnTo>
                  <a:pt x="0" y="2004479"/>
                </a:lnTo>
                <a:lnTo>
                  <a:pt x="563" y="2052477"/>
                </a:lnTo>
                <a:lnTo>
                  <a:pt x="2245" y="2100198"/>
                </a:lnTo>
                <a:lnTo>
                  <a:pt x="5032" y="2147631"/>
                </a:lnTo>
                <a:lnTo>
                  <a:pt x="8913" y="2194761"/>
                </a:lnTo>
                <a:lnTo>
                  <a:pt x="13875" y="2241577"/>
                </a:lnTo>
                <a:lnTo>
                  <a:pt x="19905" y="2288066"/>
                </a:lnTo>
                <a:lnTo>
                  <a:pt x="26990" y="2334216"/>
                </a:lnTo>
                <a:lnTo>
                  <a:pt x="35119" y="2380013"/>
                </a:lnTo>
                <a:lnTo>
                  <a:pt x="44278" y="2425446"/>
                </a:lnTo>
                <a:lnTo>
                  <a:pt x="54455" y="2470501"/>
                </a:lnTo>
                <a:lnTo>
                  <a:pt x="65637" y="2515167"/>
                </a:lnTo>
                <a:lnTo>
                  <a:pt x="77812" y="2559430"/>
                </a:lnTo>
                <a:lnTo>
                  <a:pt x="90967" y="2603279"/>
                </a:lnTo>
                <a:lnTo>
                  <a:pt x="105090" y="2646700"/>
                </a:lnTo>
                <a:lnTo>
                  <a:pt x="120168" y="2689681"/>
                </a:lnTo>
                <a:lnTo>
                  <a:pt x="136189" y="2732209"/>
                </a:lnTo>
                <a:lnTo>
                  <a:pt x="153139" y="2774272"/>
                </a:lnTo>
                <a:lnTo>
                  <a:pt x="171007" y="2815857"/>
                </a:lnTo>
                <a:lnTo>
                  <a:pt x="189780" y="2856953"/>
                </a:lnTo>
                <a:lnTo>
                  <a:pt x="209445" y="2897545"/>
                </a:lnTo>
                <a:lnTo>
                  <a:pt x="229990" y="2937622"/>
                </a:lnTo>
                <a:lnTo>
                  <a:pt x="251402" y="2977171"/>
                </a:lnTo>
                <a:lnTo>
                  <a:pt x="273669" y="3016179"/>
                </a:lnTo>
                <a:lnTo>
                  <a:pt x="296778" y="3054634"/>
                </a:lnTo>
                <a:lnTo>
                  <a:pt x="320716" y="3092524"/>
                </a:lnTo>
                <a:lnTo>
                  <a:pt x="345471" y="3129835"/>
                </a:lnTo>
                <a:lnTo>
                  <a:pt x="371030" y="3166556"/>
                </a:lnTo>
                <a:lnTo>
                  <a:pt x="397382" y="3202673"/>
                </a:lnTo>
                <a:lnTo>
                  <a:pt x="424512" y="3238174"/>
                </a:lnTo>
                <a:lnTo>
                  <a:pt x="452409" y="3273047"/>
                </a:lnTo>
                <a:lnTo>
                  <a:pt x="481060" y="3307279"/>
                </a:lnTo>
                <a:lnTo>
                  <a:pt x="510453" y="3340857"/>
                </a:lnTo>
                <a:lnTo>
                  <a:pt x="540575" y="3373769"/>
                </a:lnTo>
                <a:lnTo>
                  <a:pt x="571413" y="3406002"/>
                </a:lnTo>
                <a:lnTo>
                  <a:pt x="602955" y="3437544"/>
                </a:lnTo>
                <a:lnTo>
                  <a:pt x="635188" y="3468382"/>
                </a:lnTo>
                <a:lnTo>
                  <a:pt x="668100" y="3498504"/>
                </a:lnTo>
                <a:lnTo>
                  <a:pt x="701678" y="3527897"/>
                </a:lnTo>
                <a:lnTo>
                  <a:pt x="735910" y="3556548"/>
                </a:lnTo>
                <a:lnTo>
                  <a:pt x="770783" y="3584445"/>
                </a:lnTo>
                <a:lnTo>
                  <a:pt x="806284" y="3611576"/>
                </a:lnTo>
                <a:lnTo>
                  <a:pt x="842401" y="3637927"/>
                </a:lnTo>
                <a:lnTo>
                  <a:pt x="879122" y="3663486"/>
                </a:lnTo>
                <a:lnTo>
                  <a:pt x="916433" y="3688241"/>
                </a:lnTo>
                <a:lnTo>
                  <a:pt x="954323" y="3712180"/>
                </a:lnTo>
                <a:lnTo>
                  <a:pt x="992778" y="3735288"/>
                </a:lnTo>
                <a:lnTo>
                  <a:pt x="1031787" y="3757555"/>
                </a:lnTo>
                <a:lnTo>
                  <a:pt x="1071336" y="3778967"/>
                </a:lnTo>
                <a:lnTo>
                  <a:pt x="1111412" y="3799512"/>
                </a:lnTo>
                <a:lnTo>
                  <a:pt x="1152005" y="3819177"/>
                </a:lnTo>
                <a:lnTo>
                  <a:pt x="1193100" y="3837950"/>
                </a:lnTo>
                <a:lnTo>
                  <a:pt x="1234685" y="3855818"/>
                </a:lnTo>
                <a:lnTo>
                  <a:pt x="1276748" y="3872768"/>
                </a:lnTo>
                <a:lnTo>
                  <a:pt x="1319277" y="3888789"/>
                </a:lnTo>
                <a:lnTo>
                  <a:pt x="1362258" y="3903867"/>
                </a:lnTo>
                <a:lnTo>
                  <a:pt x="1405679" y="3917990"/>
                </a:lnTo>
                <a:lnTo>
                  <a:pt x="1449527" y="3931145"/>
                </a:lnTo>
                <a:lnTo>
                  <a:pt x="1493790" y="3943320"/>
                </a:lnTo>
                <a:lnTo>
                  <a:pt x="1538456" y="3954502"/>
                </a:lnTo>
                <a:lnTo>
                  <a:pt x="1583512" y="3964679"/>
                </a:lnTo>
                <a:lnTo>
                  <a:pt x="1628944" y="3973838"/>
                </a:lnTo>
                <a:lnTo>
                  <a:pt x="1674742" y="3981967"/>
                </a:lnTo>
                <a:lnTo>
                  <a:pt x="1720891" y="3989052"/>
                </a:lnTo>
                <a:lnTo>
                  <a:pt x="1767380" y="3995082"/>
                </a:lnTo>
                <a:lnTo>
                  <a:pt x="1814196" y="4000044"/>
                </a:lnTo>
                <a:lnTo>
                  <a:pt x="1861327" y="4003925"/>
                </a:lnTo>
                <a:lnTo>
                  <a:pt x="1908759" y="4006712"/>
                </a:lnTo>
                <a:lnTo>
                  <a:pt x="1956480" y="4008394"/>
                </a:lnTo>
                <a:lnTo>
                  <a:pt x="2004479" y="4008958"/>
                </a:lnTo>
                <a:close/>
              </a:path>
            </a:pathLst>
          </a:custGeom>
          <a:ln w="317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14A0C9D-61E5-0C66-7A15-E34748594F4B}"/>
              </a:ext>
            </a:extLst>
          </p:cNvPr>
          <p:cNvSpPr txBox="1">
            <a:spLocks/>
          </p:cNvSpPr>
          <p:nvPr/>
        </p:nvSpPr>
        <p:spPr>
          <a:xfrm>
            <a:off x="10463212" y="6126848"/>
            <a:ext cx="1393825" cy="25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00" spc="-10">
                <a:cs typeface="Gill Sans MT"/>
              </a:rPr>
              <a:t>Three areas </a:t>
            </a:r>
            <a:r>
              <a:rPr lang="en-GB" sz="700">
                <a:cs typeface="Gill Sans MT"/>
              </a:rPr>
              <a:t>of </a:t>
            </a:r>
            <a:r>
              <a:rPr lang="en-GB" sz="700" spc="-5">
                <a:cs typeface="Gill Sans MT"/>
              </a:rPr>
              <a:t>focus </a:t>
            </a:r>
            <a:r>
              <a:rPr lang="en-GB" sz="700" spc="-10">
                <a:cs typeface="Gill Sans MT"/>
              </a:rPr>
              <a:t>for circular economy </a:t>
            </a:r>
            <a:r>
              <a:rPr lang="en-GB" sz="700" spc="-5">
                <a:cs typeface="Gill Sans MT"/>
              </a:rPr>
              <a:t>in </a:t>
            </a:r>
            <a:r>
              <a:rPr lang="en-GB" sz="700">
                <a:cs typeface="Gill Sans MT"/>
              </a:rPr>
              <a:t>construction </a:t>
            </a:r>
            <a:r>
              <a:rPr lang="en-GB" sz="700" spc="-5">
                <a:cs typeface="Gill Sans MT"/>
              </a:rPr>
              <a:t>(after </a:t>
            </a:r>
            <a:r>
              <a:rPr lang="en-GB" sz="700">
                <a:cs typeface="Gill Sans MT"/>
              </a:rPr>
              <a:t>Rose and </a:t>
            </a:r>
            <a:r>
              <a:rPr lang="en-GB" sz="700" err="1">
                <a:cs typeface="Gill Sans MT"/>
              </a:rPr>
              <a:t>Stegemann</a:t>
            </a:r>
            <a:r>
              <a:rPr lang="en-GB" sz="700">
                <a:cs typeface="Gill Sans MT"/>
              </a:rPr>
              <a:t>,</a:t>
            </a:r>
            <a:r>
              <a:rPr lang="en-GB" sz="700" spc="-110">
                <a:cs typeface="Gill Sans MT"/>
              </a:rPr>
              <a:t> </a:t>
            </a:r>
            <a:r>
              <a:rPr lang="en-GB" sz="700">
                <a:cs typeface="Gill Sans MT"/>
              </a:rPr>
              <a:t>2018a)</a:t>
            </a:r>
          </a:p>
          <a:p>
            <a:endParaRPr lang="en-GB" sz="700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9C29DA59-9429-19B7-2C6D-8545CD7392E5}"/>
              </a:ext>
            </a:extLst>
          </p:cNvPr>
          <p:cNvCxnSpPr>
            <a:cxnSpLocks/>
          </p:cNvCxnSpPr>
          <p:nvPr/>
        </p:nvCxnSpPr>
        <p:spPr>
          <a:xfrm>
            <a:off x="4628347" y="2204422"/>
            <a:ext cx="3421125" cy="902679"/>
          </a:xfrm>
          <a:prstGeom prst="bentConnector3">
            <a:avLst>
              <a:gd name="adj1" fmla="val -26366"/>
            </a:avLst>
          </a:prstGeom>
          <a:ln w="76200">
            <a:solidFill>
              <a:srgbClr val="00B05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2FBF54-13C1-0815-1380-E92E42CBC1AC}"/>
              </a:ext>
            </a:extLst>
          </p:cNvPr>
          <p:cNvGrpSpPr/>
          <p:nvPr/>
        </p:nvGrpSpPr>
        <p:grpSpPr>
          <a:xfrm>
            <a:off x="6916220" y="2206887"/>
            <a:ext cx="1160667" cy="932859"/>
            <a:chOff x="6935132" y="2068287"/>
            <a:chExt cx="1160667" cy="93285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9B896B-1A58-3402-372A-CB08BA848005}"/>
                </a:ext>
              </a:extLst>
            </p:cNvPr>
            <p:cNvCxnSpPr>
              <a:cxnSpLocks/>
            </p:cNvCxnSpPr>
            <p:nvPr/>
          </p:nvCxnSpPr>
          <p:spPr>
            <a:xfrm>
              <a:off x="6935132" y="2100040"/>
              <a:ext cx="1160667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80D7CE4-E5A2-37EA-0CB7-74AB7967C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1695" y="2068287"/>
              <a:ext cx="0" cy="932859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bject 45">
            <a:extLst>
              <a:ext uri="{FF2B5EF4-FFF2-40B4-BE49-F238E27FC236}">
                <a16:creationId xmlns:a16="http://schemas.microsoft.com/office/drawing/2014/main" id="{C9954FB6-59AC-CC98-DAFA-F7B8814C4DD9}"/>
              </a:ext>
            </a:extLst>
          </p:cNvPr>
          <p:cNvSpPr txBox="1"/>
          <p:nvPr/>
        </p:nvSpPr>
        <p:spPr>
          <a:xfrm>
            <a:off x="7917395" y="3999454"/>
            <a:ext cx="2808230" cy="2144177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24767" algn="ctr">
              <a:spcBef>
                <a:spcPts val="945"/>
              </a:spcBef>
            </a:pPr>
            <a:r>
              <a:rPr lang="en-US" sz="2000" b="1">
                <a:solidFill>
                  <a:srgbClr val="00B050"/>
                </a:solidFill>
                <a:latin typeface="+mj-lt"/>
                <a:cs typeface="Gill Sans MT"/>
              </a:rPr>
              <a:t>C</a:t>
            </a:r>
            <a:endParaRPr sz="2000" b="1">
              <a:solidFill>
                <a:srgbClr val="00B050"/>
              </a:solidFill>
              <a:latin typeface="+mj-lt"/>
              <a:cs typeface="Gill Sans MT"/>
            </a:endParaRPr>
          </a:p>
          <a:p>
            <a:pPr marL="99700" marR="91445" algn="ctr">
              <a:spcBef>
                <a:spcPts val="1200"/>
              </a:spcBef>
            </a:pPr>
            <a:r>
              <a:rPr lang="en-GB" sz="1500" spc="-10">
                <a:solidFill>
                  <a:srgbClr val="00B050"/>
                </a:solidFill>
                <a:latin typeface="+mj-lt"/>
                <a:cs typeface="Gill Sans MT"/>
              </a:rPr>
              <a:t>I</a:t>
            </a:r>
            <a:r>
              <a:rPr sz="1500" spc="-10" err="1">
                <a:solidFill>
                  <a:srgbClr val="00B050"/>
                </a:solidFill>
                <a:latin typeface="+mj-lt"/>
                <a:cs typeface="Gill Sans MT"/>
              </a:rPr>
              <a:t>ncrease</a:t>
            </a:r>
            <a:r>
              <a:rPr sz="1500" spc="-10">
                <a:solidFill>
                  <a:srgbClr val="00B050"/>
                </a:solidFill>
                <a:latin typeface="+mj-lt"/>
                <a:cs typeface="Gill Sans MT"/>
              </a:rPr>
              <a:t> </a:t>
            </a:r>
            <a:r>
              <a:rPr sz="1500">
                <a:solidFill>
                  <a:srgbClr val="00B050"/>
                </a:solidFill>
                <a:latin typeface="+mj-lt"/>
                <a:cs typeface="Gill Sans MT"/>
              </a:rPr>
              <a:t>demand </a:t>
            </a:r>
            <a:r>
              <a:rPr sz="1500" spc="-10">
                <a:solidFill>
                  <a:srgbClr val="00B050"/>
                </a:solidFill>
                <a:latin typeface="+mj-lt"/>
                <a:cs typeface="Gill Sans MT"/>
              </a:rPr>
              <a:t>by </a:t>
            </a:r>
            <a:r>
              <a:rPr sz="1500">
                <a:solidFill>
                  <a:srgbClr val="00B050"/>
                </a:solidFill>
                <a:latin typeface="+mj-lt"/>
                <a:cs typeface="Gill Sans MT"/>
              </a:rPr>
              <a:t>designing</a:t>
            </a:r>
            <a:r>
              <a:rPr sz="1500" spc="-65">
                <a:solidFill>
                  <a:srgbClr val="00B050"/>
                </a:solidFill>
                <a:latin typeface="+mj-lt"/>
                <a:cs typeface="Gill Sans MT"/>
              </a:rPr>
              <a:t> </a:t>
            </a:r>
            <a:r>
              <a:rPr sz="1500" spc="-5">
                <a:solidFill>
                  <a:srgbClr val="00B050"/>
                </a:solidFill>
                <a:latin typeface="+mj-lt"/>
                <a:cs typeface="Gill Sans MT"/>
              </a:rPr>
              <a:t>with  </a:t>
            </a:r>
            <a:r>
              <a:rPr sz="1500" spc="5">
                <a:solidFill>
                  <a:srgbClr val="00B050"/>
                </a:solidFill>
                <a:latin typeface="+mj-lt"/>
                <a:cs typeface="Gill Sans MT"/>
              </a:rPr>
              <a:t>secondary </a:t>
            </a:r>
            <a:r>
              <a:rPr sz="1500">
                <a:solidFill>
                  <a:srgbClr val="00B050"/>
                </a:solidFill>
                <a:latin typeface="+mj-lt"/>
                <a:cs typeface="Gill Sans MT"/>
              </a:rPr>
              <a:t>components</a:t>
            </a:r>
            <a:r>
              <a:rPr sz="1500" spc="-40">
                <a:solidFill>
                  <a:srgbClr val="00B050"/>
                </a:solidFill>
                <a:latin typeface="+mj-lt"/>
                <a:cs typeface="Gill Sans MT"/>
              </a:rPr>
              <a:t> </a:t>
            </a:r>
            <a:r>
              <a:rPr sz="1500" b="1" spc="-60">
                <a:solidFill>
                  <a:srgbClr val="00B050"/>
                </a:solidFill>
                <a:latin typeface="+mj-lt"/>
                <a:cs typeface="Gill Sans MT"/>
              </a:rPr>
              <a:t>now</a:t>
            </a:r>
            <a:endParaRPr sz="1500" b="1">
              <a:solidFill>
                <a:srgbClr val="00B050"/>
              </a:solidFill>
              <a:latin typeface="+mj-lt"/>
              <a:cs typeface="Gill Sans MT"/>
            </a:endParaRPr>
          </a:p>
          <a:p>
            <a:pPr marL="262904" marR="5081" indent="-250838" algn="ctr">
              <a:spcBef>
                <a:spcPts val="1200"/>
              </a:spcBef>
            </a:pPr>
            <a:r>
              <a:rPr lang="en-GB" sz="1500" spc="-10">
                <a:solidFill>
                  <a:srgbClr val="00B050"/>
                </a:solidFill>
                <a:latin typeface="+mj-lt"/>
                <a:cs typeface="Gill Sans MT"/>
              </a:rPr>
              <a:t>I</a:t>
            </a:r>
            <a:r>
              <a:rPr sz="1500" spc="-10" err="1">
                <a:solidFill>
                  <a:srgbClr val="00B050"/>
                </a:solidFill>
                <a:latin typeface="+mj-lt"/>
                <a:cs typeface="Gill Sans MT"/>
              </a:rPr>
              <a:t>ncrease</a:t>
            </a:r>
            <a:r>
              <a:rPr sz="1500" spc="-10">
                <a:solidFill>
                  <a:srgbClr val="00B050"/>
                </a:solidFill>
                <a:latin typeface="+mj-lt"/>
                <a:cs typeface="Gill Sans MT"/>
              </a:rPr>
              <a:t> </a:t>
            </a:r>
            <a:r>
              <a:rPr sz="1500" spc="-5">
                <a:solidFill>
                  <a:srgbClr val="00B050"/>
                </a:solidFill>
                <a:latin typeface="+mj-lt"/>
                <a:cs typeface="Gill Sans MT"/>
              </a:rPr>
              <a:t>supply </a:t>
            </a:r>
            <a:r>
              <a:rPr sz="1500" spc="-10">
                <a:solidFill>
                  <a:srgbClr val="00B050"/>
                </a:solidFill>
                <a:latin typeface="+mj-lt"/>
                <a:cs typeface="Gill Sans MT"/>
              </a:rPr>
              <a:t>by </a:t>
            </a:r>
            <a:r>
              <a:rPr sz="1500">
                <a:solidFill>
                  <a:srgbClr val="00B050"/>
                </a:solidFill>
                <a:latin typeface="+mj-lt"/>
                <a:cs typeface="Gill Sans MT"/>
              </a:rPr>
              <a:t>making</a:t>
            </a:r>
            <a:r>
              <a:rPr sz="1500" spc="-50">
                <a:solidFill>
                  <a:srgbClr val="00B050"/>
                </a:solidFill>
                <a:latin typeface="+mj-lt"/>
                <a:cs typeface="Gill Sans MT"/>
              </a:rPr>
              <a:t> </a:t>
            </a:r>
            <a:r>
              <a:rPr sz="1500">
                <a:solidFill>
                  <a:srgbClr val="00B050"/>
                </a:solidFill>
                <a:latin typeface="+mj-lt"/>
                <a:cs typeface="Gill Sans MT"/>
              </a:rPr>
              <a:t>unwanted  components </a:t>
            </a:r>
            <a:r>
              <a:rPr sz="1500" spc="-10">
                <a:solidFill>
                  <a:srgbClr val="00B050"/>
                </a:solidFill>
                <a:latin typeface="+mj-lt"/>
                <a:cs typeface="Gill Sans MT"/>
              </a:rPr>
              <a:t>available </a:t>
            </a:r>
            <a:r>
              <a:rPr sz="1500">
                <a:solidFill>
                  <a:srgbClr val="00B050"/>
                </a:solidFill>
                <a:latin typeface="+mj-lt"/>
                <a:cs typeface="Gill Sans MT"/>
              </a:rPr>
              <a:t>to</a:t>
            </a:r>
            <a:r>
              <a:rPr sz="1500" spc="-30">
                <a:solidFill>
                  <a:srgbClr val="00B050"/>
                </a:solidFill>
                <a:latin typeface="+mj-lt"/>
                <a:cs typeface="Gill Sans MT"/>
              </a:rPr>
              <a:t> </a:t>
            </a:r>
            <a:r>
              <a:rPr sz="1500">
                <a:solidFill>
                  <a:srgbClr val="00B050"/>
                </a:solidFill>
                <a:latin typeface="+mj-lt"/>
                <a:cs typeface="Gill Sans MT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330130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5E308C-019B-F096-FF8D-69584C8430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>
                <a:latin typeface="Arial"/>
              </a:rPr>
              <a:t>Module 1</a:t>
            </a:r>
            <a:endParaRPr lang="en-GB"/>
          </a:p>
        </p:txBody>
      </p:sp>
      <p:sp>
        <p:nvSpPr>
          <p:cNvPr id="5" name="Graphic 6">
            <a:extLst>
              <a:ext uri="{FF2B5EF4-FFF2-40B4-BE49-F238E27FC236}">
                <a16:creationId xmlns:a16="http://schemas.microsoft.com/office/drawing/2014/main" id="{44997975-B79B-036A-D0DC-95D8D56A63D4}"/>
              </a:ext>
            </a:extLst>
          </p:cNvPr>
          <p:cNvSpPr/>
          <p:nvPr/>
        </p:nvSpPr>
        <p:spPr>
          <a:xfrm>
            <a:off x="598298" y="2133679"/>
            <a:ext cx="2590642" cy="2590642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nothing</a:t>
            </a:r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ED3D76B-8EE5-0E6A-3C38-CD2E479D56DC}"/>
              </a:ext>
            </a:extLst>
          </p:cNvPr>
          <p:cNvSpPr/>
          <p:nvPr/>
        </p:nvSpPr>
        <p:spPr>
          <a:xfrm>
            <a:off x="3399885" y="2137138"/>
            <a:ext cx="2590642" cy="2590642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for long term value</a:t>
            </a: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E80E80B0-2D42-260A-D5CF-7AB25458F658}"/>
              </a:ext>
            </a:extLst>
          </p:cNvPr>
          <p:cNvSpPr/>
          <p:nvPr/>
        </p:nvSpPr>
        <p:spPr>
          <a:xfrm>
            <a:off x="9003060" y="2133679"/>
            <a:ext cx="2590642" cy="2590642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2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with the right materials</a:t>
            </a:r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98FB62F8-3F01-00B1-BF56-0F21DF76DCDD}"/>
              </a:ext>
            </a:extLst>
          </p:cNvPr>
          <p:cNvSpPr/>
          <p:nvPr/>
        </p:nvSpPr>
        <p:spPr>
          <a:xfrm>
            <a:off x="6201472" y="2133679"/>
            <a:ext cx="2590642" cy="2590642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/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spc="-150"/>
              <a:t>Build efficiently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1A6ADE5-450E-2ACA-3806-EB8EAC3D780A}"/>
              </a:ext>
            </a:extLst>
          </p:cNvPr>
          <p:cNvSpPr txBox="1">
            <a:spLocks/>
          </p:cNvSpPr>
          <p:nvPr/>
        </p:nvSpPr>
        <p:spPr>
          <a:xfrm>
            <a:off x="533845" y="831529"/>
            <a:ext cx="4552505" cy="10353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b="1" dirty="0">
                <a:latin typeface="+mj-lt"/>
              </a:rPr>
              <a:t>Circular Design Framework</a:t>
            </a:r>
          </a:p>
        </p:txBody>
      </p:sp>
      <p:pic>
        <p:nvPicPr>
          <p:cNvPr id="10" name="Graphic 30">
            <a:extLst>
              <a:ext uri="{FF2B5EF4-FFF2-40B4-BE49-F238E27FC236}">
                <a16:creationId xmlns:a16="http://schemas.microsoft.com/office/drawing/2014/main" id="{2ADD2D16-4432-104E-9E34-F29960C89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2516" y="5158139"/>
            <a:ext cx="1441063" cy="4025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34654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DC06-7527-9A6E-7529-D813B3F78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3519" y="2502923"/>
            <a:ext cx="3742009" cy="1209757"/>
          </a:xfrm>
        </p:spPr>
        <p:txBody>
          <a:bodyPr>
            <a:normAutofit fontScale="90000"/>
          </a:bodyPr>
          <a:lstStyle/>
          <a:p>
            <a:r>
              <a:rPr lang="en-GB"/>
              <a:t>Negativity Dump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A21D8-F2DC-D288-330E-5394BFDCB49C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7957049" y="5902361"/>
            <a:ext cx="3203352" cy="237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50" dirty="0"/>
              <a:t>-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962626-BD91-9AA2-1C1D-DBD1664DEE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/>
              <a:t>What barriers stand in the way of circularity?</a:t>
            </a:r>
          </a:p>
        </p:txBody>
      </p:sp>
    </p:spTree>
    <p:extLst>
      <p:ext uri="{BB962C8B-B14F-4D97-AF65-F5344CB8AC3E}">
        <p14:creationId xmlns:p14="http://schemas.microsoft.com/office/powerpoint/2010/main" val="2647695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C370061-57AD-1281-D704-337076FD51E8}"/>
              </a:ext>
            </a:extLst>
          </p:cNvPr>
          <p:cNvGraphicFramePr/>
          <p:nvPr/>
        </p:nvGraphicFramePr>
        <p:xfrm>
          <a:off x="970451" y="114397"/>
          <a:ext cx="10251098" cy="6629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948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B27FF-DC22-E609-FB2D-22C7B4D1F5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59B5F-D83F-120E-DAC3-C1B49AFEFA6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Poorly defined legal frameworks</a:t>
            </a:r>
          </a:p>
          <a:p>
            <a:r>
              <a:rPr lang="en-GB" dirty="0"/>
              <a:t>Issues at the building level</a:t>
            </a:r>
          </a:p>
          <a:p>
            <a:r>
              <a:rPr lang="en-GB" dirty="0"/>
              <a:t>Labelling and permits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0E136-2ED3-F019-1D3F-88A1C10F9C3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4497771" cy="4260850"/>
          </a:xfrm>
        </p:spPr>
        <p:txBody>
          <a:bodyPr/>
          <a:lstStyle/>
          <a:p>
            <a:pPr marL="0" indent="0">
              <a:buNone/>
            </a:pPr>
            <a:r>
              <a:rPr lang="en-GB" sz="4000" b="1" dirty="0">
                <a:latin typeface="+mj-lt"/>
              </a:rPr>
              <a:t>Regulatory Failures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53261E-66B7-1049-88BC-5881465F2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49" y="2654931"/>
            <a:ext cx="1186495" cy="12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40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C24CF6-66CE-76FA-FF7B-FB5CA0BF1F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 dirty="0">
                <a:latin typeface="Arial"/>
              </a:rPr>
              <a:t>Module 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0A3E1-AA48-B42A-5239-90F0F7801B7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Lack of financial incentives</a:t>
            </a:r>
          </a:p>
          <a:p>
            <a:r>
              <a:rPr lang="en-GB" dirty="0"/>
              <a:t>Costs</a:t>
            </a:r>
          </a:p>
          <a:p>
            <a:r>
              <a:rPr lang="en-GB" dirty="0"/>
              <a:t>Lack of resources </a:t>
            </a:r>
          </a:p>
          <a:p>
            <a:r>
              <a:rPr lang="en-GB" dirty="0"/>
              <a:t>Management / processes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AE273E0-64C5-7349-69B3-C950433EA4B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4497771" cy="4260850"/>
          </a:xfrm>
        </p:spPr>
        <p:txBody>
          <a:bodyPr/>
          <a:lstStyle/>
          <a:p>
            <a:pPr marL="0" indent="0">
              <a:buNone/>
            </a:pPr>
            <a:r>
              <a:rPr lang="en-GB" sz="4000" b="1" dirty="0">
                <a:latin typeface="+mj-lt"/>
              </a:rPr>
              <a:t>Economic Barriers</a:t>
            </a:r>
          </a:p>
        </p:txBody>
      </p:sp>
      <p:pic>
        <p:nvPicPr>
          <p:cNvPr id="6" name="Picture 5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FE3483F-3594-15B2-6E45-D6292D1B1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49" y="2540875"/>
            <a:ext cx="1223405" cy="12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74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C24CF6-66CE-76FA-FF7B-FB5CA0BF1F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ea typeface="+mn-lt"/>
                <a:cs typeface="+mn-lt"/>
              </a:rPr>
              <a:t>Module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0A3E1-AA48-B42A-5239-90F0F7801B7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sz="2600" dirty="0"/>
              <a:t>Lack of incentive</a:t>
            </a:r>
          </a:p>
          <a:p>
            <a:r>
              <a:rPr lang="en-GB" sz="2600" dirty="0"/>
              <a:t>Procurement criteria</a:t>
            </a:r>
          </a:p>
          <a:p>
            <a:r>
              <a:rPr lang="en-GB" sz="2600" dirty="0"/>
              <a:t>Lack of space and infrastructure</a:t>
            </a:r>
          </a:p>
          <a:p>
            <a:r>
              <a:rPr lang="en-GB" sz="2600" dirty="0"/>
              <a:t>Lack of data</a:t>
            </a:r>
          </a:p>
          <a:p>
            <a:r>
              <a:rPr lang="en-GB" sz="2600" dirty="0"/>
              <a:t>Lack of standards and procedures</a:t>
            </a:r>
          </a:p>
          <a:p>
            <a:r>
              <a:rPr lang="en-GB" sz="2600" dirty="0"/>
              <a:t>Unequal market access</a:t>
            </a:r>
          </a:p>
          <a:p>
            <a:r>
              <a:rPr lang="en-GB" sz="2600" dirty="0"/>
              <a:t>Lack of collaboration </a:t>
            </a:r>
          </a:p>
          <a:p>
            <a:r>
              <a:rPr lang="en-GB" sz="2600" dirty="0"/>
              <a:t>Time considerations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AE273E0-64C5-7349-69B3-C950433EA4B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3446211" cy="4260850"/>
          </a:xfrm>
        </p:spPr>
        <p:txBody>
          <a:bodyPr/>
          <a:lstStyle/>
          <a:p>
            <a:pPr marL="0" indent="0">
              <a:buNone/>
            </a:pPr>
            <a:r>
              <a:rPr lang="en-GB" sz="4000" b="1" dirty="0">
                <a:latin typeface="+mj-lt"/>
              </a:rPr>
              <a:t>Market Failures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9EE3D-BB47-0A3C-5BC2-D78C8D180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49" y="2501182"/>
            <a:ext cx="1460609" cy="10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05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C24CF6-66CE-76FA-FF7B-FB5CA0BF1F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 dirty="0">
                <a:latin typeface="Arial"/>
              </a:rPr>
              <a:t>Module 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0A3E1-AA48-B42A-5239-90F0F7801B7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Lack of knowledge and awareness </a:t>
            </a:r>
          </a:p>
          <a:p>
            <a:r>
              <a:rPr lang="en-GB" dirty="0"/>
              <a:t>Cultural </a:t>
            </a:r>
          </a:p>
          <a:p>
            <a:r>
              <a:rPr lang="en-GB" dirty="0"/>
              <a:t>Lack of sharing and collaboration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AE273E0-64C5-7349-69B3-C950433EA4B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8549" y="1155379"/>
            <a:ext cx="3476691" cy="4260850"/>
          </a:xfrm>
        </p:spPr>
        <p:txBody>
          <a:bodyPr/>
          <a:lstStyle/>
          <a:p>
            <a:pPr marL="0" indent="0">
              <a:buNone/>
            </a:pPr>
            <a:r>
              <a:rPr lang="en-GB" sz="4000" b="1" dirty="0">
                <a:latin typeface="+mj-lt"/>
              </a:rPr>
              <a:t>Social Factors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7E78C5-3D02-86EA-7479-690A756E9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49" y="2582662"/>
            <a:ext cx="1410563" cy="84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2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758ED1-696E-E066-D108-44D3225AE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3A54072-0D02-F253-ECB6-3033955462FF}"/>
              </a:ext>
            </a:extLst>
          </p:cNvPr>
          <p:cNvSpPr/>
          <p:nvPr/>
        </p:nvSpPr>
        <p:spPr>
          <a:xfrm>
            <a:off x="-715110" y="1686796"/>
            <a:ext cx="12907110" cy="117856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ea typeface="+mn-lt"/>
                <a:cs typeface="+mn-lt"/>
              </a:rPr>
              <a:t>	Understand the key principles of the circular economy: what it is and how it is 	different from business as usual  </a:t>
            </a:r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F60D1C9A-4729-95D4-1038-B729FEE97E64}"/>
              </a:ext>
            </a:extLst>
          </p:cNvPr>
          <p:cNvSpPr/>
          <p:nvPr/>
        </p:nvSpPr>
        <p:spPr>
          <a:xfrm>
            <a:off x="-715112" y="2865356"/>
            <a:ext cx="11794592" cy="117856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+mj-lt"/>
              </a:rPr>
              <a:t>	Learn why the concept was developed and why the built environment in 	particular needs to be more circular  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061FC10B-F1CF-A760-7084-1423B4BBD478}"/>
              </a:ext>
            </a:extLst>
          </p:cNvPr>
          <p:cNvSpPr/>
          <p:nvPr/>
        </p:nvSpPr>
        <p:spPr>
          <a:xfrm>
            <a:off x="-715112" y="4043916"/>
            <a:ext cx="11215472" cy="11785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+mj-lt"/>
                <a:ea typeface="+mn-lt"/>
                <a:cs typeface="+mn-lt"/>
              </a:rPr>
              <a:t>	</a:t>
            </a:r>
            <a:r>
              <a:rPr lang="en-GB" sz="2400" dirty="0">
                <a:solidFill>
                  <a:schemeClr val="tx1"/>
                </a:solidFill>
                <a:ea typeface="+mn-lt"/>
                <a:cs typeface="+mn-lt"/>
              </a:rPr>
              <a:t>Understand how circular economy principles translate to circular design 	principles for building projects  </a:t>
            </a:r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2220B86-ED0F-8280-B2EF-41CF909E4676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>
                <a:latin typeface="+mj-lt"/>
              </a:rPr>
              <a:t>By the end of this module you will be able to...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CBC52-BFBC-2C35-097C-B392A2626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674" y="1010188"/>
            <a:ext cx="4265806" cy="25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05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E686-84F1-5346-D7C8-EAB0E8495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423" y="1905098"/>
            <a:ext cx="6125661" cy="3367459"/>
          </a:xfrm>
        </p:spPr>
        <p:txBody>
          <a:bodyPr>
            <a:normAutofit fontScale="90000"/>
          </a:bodyPr>
          <a:lstStyle/>
          <a:p>
            <a:r>
              <a:rPr lang="en-GB"/>
              <a:t>Key actions cities can take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5AD20-CFE1-8123-80B5-32F155DEB8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MODULE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5C73C-3B3C-36D4-63E5-96DE1C1D4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64689">
            <a:off x="-118047" y="1679321"/>
            <a:ext cx="2052318" cy="883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F4DE4D-4728-0427-034F-5F03125F9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5408">
            <a:off x="3298271" y="4347396"/>
            <a:ext cx="1199205" cy="6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92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9BA707-4CA0-B179-BBCE-A1FFA1828627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b="1">
                <a:solidFill>
                  <a:schemeClr val="bg1"/>
                </a:solidFill>
                <a:latin typeface="+mj-lt"/>
              </a:rPr>
              <a:t>Regulatory Action</a:t>
            </a:r>
          </a:p>
        </p:txBody>
      </p:sp>
      <p:pic>
        <p:nvPicPr>
          <p:cNvPr id="2" name="Picture 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038F2551-0383-18A1-BFFB-ED158EB7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595" y="1292679"/>
            <a:ext cx="5132445" cy="5206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B0340F-EE53-BD2B-DBD7-CC0C0D1C9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028"/>
          <a:stretch/>
        </p:blipFill>
        <p:spPr>
          <a:xfrm>
            <a:off x="334962" y="1292679"/>
            <a:ext cx="2956560" cy="25155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7B3E052-E860-DB07-E332-8FF97BB275ED}"/>
              </a:ext>
            </a:extLst>
          </p:cNvPr>
          <p:cNvGrpSpPr/>
          <p:nvPr/>
        </p:nvGrpSpPr>
        <p:grpSpPr>
          <a:xfrm>
            <a:off x="657396" y="1750356"/>
            <a:ext cx="2112515" cy="2210558"/>
            <a:chOff x="177505" y="2737292"/>
            <a:chExt cx="2112515" cy="22105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1E4522-54A1-F08C-9377-3CED0085584F}"/>
                </a:ext>
              </a:extLst>
            </p:cNvPr>
            <p:cNvSpPr/>
            <p:nvPr/>
          </p:nvSpPr>
          <p:spPr>
            <a:xfrm>
              <a:off x="229608" y="3141778"/>
              <a:ext cx="2060412" cy="18060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1DC39C-6B62-F04C-FD12-24E1DFB06988}"/>
                </a:ext>
              </a:extLst>
            </p:cNvPr>
            <p:cNvSpPr txBox="1"/>
            <p:nvPr/>
          </p:nvSpPr>
          <p:spPr>
            <a:xfrm>
              <a:off x="177505" y="2737292"/>
              <a:ext cx="2060412" cy="1806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>
                  <a:solidFill>
                    <a:schemeClr val="bg1"/>
                  </a:solidFill>
                </a:rPr>
                <a:t>Establish circularity goals for the city with relevant strategies and roadmaps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005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9BA707-4CA0-B179-BBCE-A1FFA1828627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b="1">
                <a:solidFill>
                  <a:schemeClr val="bg1"/>
                </a:solidFill>
                <a:latin typeface="+mj-lt"/>
              </a:rPr>
              <a:t>Regulatory Action</a:t>
            </a:r>
          </a:p>
        </p:txBody>
      </p:sp>
      <p:pic>
        <p:nvPicPr>
          <p:cNvPr id="4" name="Picture 5" descr="A picture containing text, plant, flower&#10;&#10;Description automatically generated">
            <a:extLst>
              <a:ext uri="{FF2B5EF4-FFF2-40B4-BE49-F238E27FC236}">
                <a16:creationId xmlns:a16="http://schemas.microsoft.com/office/drawing/2014/main" id="{C0BEFAF2-AB96-6B67-6968-670B5189A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975" y="867399"/>
            <a:ext cx="3897727" cy="5522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F474A-231A-70B6-06E9-B8EC9484B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09" r="26944"/>
          <a:stretch/>
        </p:blipFill>
        <p:spPr>
          <a:xfrm>
            <a:off x="0" y="1299229"/>
            <a:ext cx="3395510" cy="25155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83A983-F8F6-62C9-7D55-99F1AF8E9F6E}"/>
              </a:ext>
            </a:extLst>
          </p:cNvPr>
          <p:cNvGrpSpPr/>
          <p:nvPr/>
        </p:nvGrpSpPr>
        <p:grpSpPr>
          <a:xfrm>
            <a:off x="-678377" y="1903615"/>
            <a:ext cx="3406338" cy="1866949"/>
            <a:chOff x="5274304" y="1832586"/>
            <a:chExt cx="3406338" cy="18669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237DE1-0B62-D598-C7C9-B826DDBA41DA}"/>
                </a:ext>
              </a:extLst>
            </p:cNvPr>
            <p:cNvSpPr/>
            <p:nvPr/>
          </p:nvSpPr>
          <p:spPr>
            <a:xfrm>
              <a:off x="5274304" y="1893463"/>
              <a:ext cx="2060412" cy="18060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A647EF-9157-49E2-E583-FB4B965225FE}"/>
                </a:ext>
              </a:extLst>
            </p:cNvPr>
            <p:cNvSpPr txBox="1"/>
            <p:nvPr/>
          </p:nvSpPr>
          <p:spPr>
            <a:xfrm>
              <a:off x="6620230" y="1832586"/>
              <a:ext cx="2060412" cy="1806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300" b="0" kern="1200">
                  <a:solidFill>
                    <a:schemeClr val="bg1"/>
                  </a:solidFill>
                </a:rPr>
                <a:t>Analyse and update planning policy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708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9BA707-4CA0-B179-BBCE-A1FFA1828627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b="1">
                <a:solidFill>
                  <a:schemeClr val="bg1"/>
                </a:solidFill>
                <a:latin typeface="+mj-lt"/>
              </a:rPr>
              <a:t>Regulatory Action</a:t>
            </a:r>
          </a:p>
        </p:txBody>
      </p:sp>
      <p:pic>
        <p:nvPicPr>
          <p:cNvPr id="2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86C9BBAB-0975-03DB-9742-CBE09881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453" y="1453990"/>
            <a:ext cx="3738033" cy="4831596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F7619DE7-B991-CCB8-4BAB-F5243BD93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374" y="586751"/>
            <a:ext cx="2404615" cy="712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4DE9CF-5329-6255-06CD-D7C8E1C29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09" r="26944"/>
          <a:stretch/>
        </p:blipFill>
        <p:spPr>
          <a:xfrm>
            <a:off x="0" y="1299229"/>
            <a:ext cx="3395510" cy="25155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37C79B-B2F6-FD12-4178-9A280F0E23F8}"/>
              </a:ext>
            </a:extLst>
          </p:cNvPr>
          <p:cNvGrpSpPr/>
          <p:nvPr/>
        </p:nvGrpSpPr>
        <p:grpSpPr>
          <a:xfrm>
            <a:off x="-678377" y="1903615"/>
            <a:ext cx="3406338" cy="1866949"/>
            <a:chOff x="5274304" y="1832586"/>
            <a:chExt cx="3406338" cy="18669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9F8472-FFBA-5AB8-99DE-B9DB70E2480B}"/>
                </a:ext>
              </a:extLst>
            </p:cNvPr>
            <p:cNvSpPr/>
            <p:nvPr/>
          </p:nvSpPr>
          <p:spPr>
            <a:xfrm>
              <a:off x="5274304" y="1893463"/>
              <a:ext cx="2060412" cy="18060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FCB993-25D2-6E0D-DD80-E2DFA03E3081}"/>
                </a:ext>
              </a:extLst>
            </p:cNvPr>
            <p:cNvSpPr txBox="1"/>
            <p:nvPr/>
          </p:nvSpPr>
          <p:spPr>
            <a:xfrm>
              <a:off x="6620230" y="1832586"/>
              <a:ext cx="2060412" cy="1806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300" b="0" kern="1200">
                  <a:solidFill>
                    <a:schemeClr val="bg1"/>
                  </a:solidFill>
                </a:rPr>
                <a:t>Analyse and update planning policy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4321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9BA707-4CA0-B179-BBCE-A1FFA1828627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b="1">
                <a:solidFill>
                  <a:schemeClr val="bg1"/>
                </a:solidFill>
                <a:latin typeface="+mj-lt"/>
              </a:rPr>
              <a:t>Regulatory Action</a:t>
            </a:r>
          </a:p>
        </p:txBody>
      </p:sp>
      <p:pic>
        <p:nvPicPr>
          <p:cNvPr id="4" name="Picture 9" descr="A picture containing text, receipt, battery&#10;&#10;Description automatically generated">
            <a:extLst>
              <a:ext uri="{FF2B5EF4-FFF2-40B4-BE49-F238E27FC236}">
                <a16:creationId xmlns:a16="http://schemas.microsoft.com/office/drawing/2014/main" id="{92322860-FA88-B509-4CAC-990C3D94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59" y="1683871"/>
            <a:ext cx="3878677" cy="3982323"/>
          </a:xfrm>
          <a:prstGeom prst="rect">
            <a:avLst/>
          </a:prstGeom>
        </p:spPr>
      </p:pic>
      <p:pic>
        <p:nvPicPr>
          <p:cNvPr id="8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9CA06F18-5A64-1E52-2D77-B55A6819F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819" y="1691933"/>
            <a:ext cx="3342019" cy="3974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7CF81-ADEC-60AE-C2D4-7F4BF88DEC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3" r="72055"/>
          <a:stretch/>
        </p:blipFill>
        <p:spPr>
          <a:xfrm>
            <a:off x="334962" y="1348114"/>
            <a:ext cx="2956560" cy="25155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54B170-9EA5-5C24-CBDE-AC053AE67232}"/>
              </a:ext>
            </a:extLst>
          </p:cNvPr>
          <p:cNvGrpSpPr/>
          <p:nvPr/>
        </p:nvGrpSpPr>
        <p:grpSpPr>
          <a:xfrm>
            <a:off x="783036" y="2000779"/>
            <a:ext cx="2060412" cy="1806072"/>
            <a:chOff x="2751956" y="2517620"/>
            <a:chExt cx="2060412" cy="18060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7335AF-E10E-7A4D-B0E9-61A007437BC8}"/>
                </a:ext>
              </a:extLst>
            </p:cNvPr>
            <p:cNvSpPr/>
            <p:nvPr/>
          </p:nvSpPr>
          <p:spPr>
            <a:xfrm>
              <a:off x="2751956" y="2517620"/>
              <a:ext cx="2060412" cy="18060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D0BB47-A30B-0DA4-709F-6475F3F48244}"/>
                </a:ext>
              </a:extLst>
            </p:cNvPr>
            <p:cNvSpPr txBox="1"/>
            <p:nvPr/>
          </p:nvSpPr>
          <p:spPr>
            <a:xfrm>
              <a:off x="2751956" y="2517620"/>
              <a:ext cx="2060412" cy="1806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300" b="0" kern="1200">
                  <a:solidFill>
                    <a:schemeClr val="bg1"/>
                  </a:solidFill>
                </a:rPr>
                <a:t>Align public procurement policy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8907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9BA707-4CA0-B179-BBCE-A1FFA1828627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b="1">
                <a:solidFill>
                  <a:schemeClr val="bg1"/>
                </a:solidFill>
                <a:latin typeface="+mj-lt"/>
              </a:rPr>
              <a:t>Regulatory Action</a:t>
            </a: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D9FBB694-36EA-655D-3EF9-2B6BC5E77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9" t="7429"/>
          <a:stretch/>
        </p:blipFill>
        <p:spPr>
          <a:xfrm>
            <a:off x="4979979" y="1409438"/>
            <a:ext cx="6509044" cy="4809633"/>
          </a:xfrm>
          <a:prstGeom prst="rect">
            <a:avLst/>
          </a:prstGeom>
        </p:spPr>
      </p:pic>
      <p:pic>
        <p:nvPicPr>
          <p:cNvPr id="7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0FA4F3BE-6938-1A2C-ED41-2EC3B6172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979" y="5207677"/>
            <a:ext cx="2565662" cy="1011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FB803F-1571-DC8A-0CDF-AE6ECDAB5F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461"/>
          <a:stretch/>
        </p:blipFill>
        <p:spPr>
          <a:xfrm>
            <a:off x="334962" y="1246720"/>
            <a:ext cx="2653165" cy="25155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11C0CE-7984-FAEC-F634-57F77C57EFFC}"/>
              </a:ext>
            </a:extLst>
          </p:cNvPr>
          <p:cNvGrpSpPr/>
          <p:nvPr/>
        </p:nvGrpSpPr>
        <p:grpSpPr>
          <a:xfrm>
            <a:off x="927715" y="1912390"/>
            <a:ext cx="2060412" cy="1806072"/>
            <a:chOff x="7796652" y="1269305"/>
            <a:chExt cx="2060412" cy="18060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89089D-FD12-C333-018E-365E6D56EDE4}"/>
                </a:ext>
              </a:extLst>
            </p:cNvPr>
            <p:cNvSpPr/>
            <p:nvPr/>
          </p:nvSpPr>
          <p:spPr>
            <a:xfrm>
              <a:off x="7796652" y="1269305"/>
              <a:ext cx="2060412" cy="18060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D1F624-9345-43FB-D51D-241106036F01}"/>
                </a:ext>
              </a:extLst>
            </p:cNvPr>
            <p:cNvSpPr txBox="1"/>
            <p:nvPr/>
          </p:nvSpPr>
          <p:spPr>
            <a:xfrm>
              <a:off x="7796652" y="1269305"/>
              <a:ext cx="2060412" cy="1806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300" b="0" kern="1200">
                  <a:solidFill>
                    <a:schemeClr val="bg1"/>
                  </a:solidFill>
                </a:rPr>
                <a:t>Embed economic incentives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4602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9BA707-4CA0-B179-BBCE-A1FFA1828627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b="1">
                <a:solidFill>
                  <a:schemeClr val="bg1"/>
                </a:solidFill>
                <a:latin typeface="+mj-lt"/>
              </a:rPr>
              <a:t>Regulatory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8BCE16-F0BE-3CE0-98D4-982F91A27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028"/>
          <a:stretch/>
        </p:blipFill>
        <p:spPr>
          <a:xfrm>
            <a:off x="733449" y="1982500"/>
            <a:ext cx="2956560" cy="2515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DC7701-9BF6-5B3B-1DF3-3FF101528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3" r="72055"/>
          <a:stretch/>
        </p:blipFill>
        <p:spPr>
          <a:xfrm>
            <a:off x="3309008" y="2018674"/>
            <a:ext cx="2956560" cy="2515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03530-C561-F345-BE4A-D7E9C222A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09" r="26944"/>
          <a:stretch/>
        </p:blipFill>
        <p:spPr>
          <a:xfrm>
            <a:off x="5744171" y="1860701"/>
            <a:ext cx="3395510" cy="2515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A86A14-B3B6-6A85-51EB-7B2458F05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61"/>
          <a:stretch/>
        </p:blipFill>
        <p:spPr>
          <a:xfrm>
            <a:off x="8618284" y="1917280"/>
            <a:ext cx="2653165" cy="2515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D4DA97-A21C-C0F4-BAB5-7DCF9EAA393F}"/>
              </a:ext>
            </a:extLst>
          </p:cNvPr>
          <p:cNvSpPr/>
          <p:nvPr/>
        </p:nvSpPr>
        <p:spPr>
          <a:xfrm>
            <a:off x="956292" y="2571635"/>
            <a:ext cx="1956205" cy="171472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75E92-E3D8-3B06-841D-BE50505D1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534" y="4659498"/>
            <a:ext cx="1732721" cy="877912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9EAEFBDF-65E6-ED18-3CA5-8DFBB4FFC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2116" y="4650735"/>
            <a:ext cx="825499" cy="8254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F516E6-5496-5193-7CB2-CEBFEC8F7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259" y="4736590"/>
            <a:ext cx="1013314" cy="74829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56E5E57-D3F9-9022-EA3C-D0881CB7B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565" y="4676974"/>
            <a:ext cx="936131" cy="9361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E2E543A-48D5-6377-771D-6E03C837B608}"/>
              </a:ext>
            </a:extLst>
          </p:cNvPr>
          <p:cNvGrpSpPr/>
          <p:nvPr/>
        </p:nvGrpSpPr>
        <p:grpSpPr>
          <a:xfrm>
            <a:off x="1055883" y="2440177"/>
            <a:ext cx="2112515" cy="2210558"/>
            <a:chOff x="177505" y="2737292"/>
            <a:chExt cx="2112515" cy="22105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F61B5F-E564-41E2-CAF9-F42EC3751336}"/>
                </a:ext>
              </a:extLst>
            </p:cNvPr>
            <p:cNvSpPr/>
            <p:nvPr/>
          </p:nvSpPr>
          <p:spPr>
            <a:xfrm>
              <a:off x="229608" y="3141778"/>
              <a:ext cx="2060412" cy="18060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D5BB99-A003-9F7F-A3C0-FFE998D8CC65}"/>
                </a:ext>
              </a:extLst>
            </p:cNvPr>
            <p:cNvSpPr txBox="1"/>
            <p:nvPr/>
          </p:nvSpPr>
          <p:spPr>
            <a:xfrm>
              <a:off x="177505" y="2737292"/>
              <a:ext cx="2060412" cy="1806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>
                  <a:solidFill>
                    <a:schemeClr val="bg1"/>
                  </a:solidFill>
                </a:rPr>
                <a:t>Establish circularity goals for the city with relevant strategies and roadmaps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DAEEB0-E90E-9FF9-A725-664F59BDF855}"/>
              </a:ext>
            </a:extLst>
          </p:cNvPr>
          <p:cNvGrpSpPr/>
          <p:nvPr/>
        </p:nvGrpSpPr>
        <p:grpSpPr>
          <a:xfrm>
            <a:off x="3757082" y="2671339"/>
            <a:ext cx="2060412" cy="1806072"/>
            <a:chOff x="2751956" y="2517620"/>
            <a:chExt cx="2060412" cy="180607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DA6B3B0-513F-237C-5397-ACBFC38F7881}"/>
                </a:ext>
              </a:extLst>
            </p:cNvPr>
            <p:cNvSpPr/>
            <p:nvPr/>
          </p:nvSpPr>
          <p:spPr>
            <a:xfrm>
              <a:off x="2751956" y="2517620"/>
              <a:ext cx="2060412" cy="18060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C05B51-38A5-A4D0-DEE4-1673B620EA8D}"/>
                </a:ext>
              </a:extLst>
            </p:cNvPr>
            <p:cNvSpPr txBox="1"/>
            <p:nvPr/>
          </p:nvSpPr>
          <p:spPr>
            <a:xfrm>
              <a:off x="2751956" y="2517620"/>
              <a:ext cx="2060412" cy="1806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300" b="0" kern="1200">
                  <a:solidFill>
                    <a:schemeClr val="bg1"/>
                  </a:solidFill>
                </a:rPr>
                <a:t>Align public procurement policy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697E0F-000A-F220-B8F0-AD38E1ED781B}"/>
              </a:ext>
            </a:extLst>
          </p:cNvPr>
          <p:cNvGrpSpPr/>
          <p:nvPr/>
        </p:nvGrpSpPr>
        <p:grpSpPr>
          <a:xfrm>
            <a:off x="5065794" y="2521990"/>
            <a:ext cx="3402152" cy="1810046"/>
            <a:chOff x="5274304" y="1889489"/>
            <a:chExt cx="3402152" cy="181004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03F99C0-6C97-B191-1AB5-A7B4F337AD13}"/>
                </a:ext>
              </a:extLst>
            </p:cNvPr>
            <p:cNvSpPr/>
            <p:nvPr/>
          </p:nvSpPr>
          <p:spPr>
            <a:xfrm>
              <a:off x="5274304" y="1893463"/>
              <a:ext cx="2060412" cy="18060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32947D-2F97-DFD4-5D27-3C20F81675E7}"/>
                </a:ext>
              </a:extLst>
            </p:cNvPr>
            <p:cNvSpPr txBox="1"/>
            <p:nvPr/>
          </p:nvSpPr>
          <p:spPr>
            <a:xfrm>
              <a:off x="6616044" y="1889489"/>
              <a:ext cx="2060412" cy="1806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300" b="0" kern="1200">
                  <a:solidFill>
                    <a:schemeClr val="bg1"/>
                  </a:solidFill>
                </a:rPr>
                <a:t>Analyse and update planning policy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5EF459-D971-AC5B-8992-A478506FECB9}"/>
              </a:ext>
            </a:extLst>
          </p:cNvPr>
          <p:cNvGrpSpPr/>
          <p:nvPr/>
        </p:nvGrpSpPr>
        <p:grpSpPr>
          <a:xfrm>
            <a:off x="9211037" y="2582950"/>
            <a:ext cx="2060412" cy="1806072"/>
            <a:chOff x="7796652" y="1269305"/>
            <a:chExt cx="2060412" cy="180607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82328CE-1F5F-1A4E-9CCC-CA0BCCDEFC11}"/>
                </a:ext>
              </a:extLst>
            </p:cNvPr>
            <p:cNvSpPr/>
            <p:nvPr/>
          </p:nvSpPr>
          <p:spPr>
            <a:xfrm>
              <a:off x="7796652" y="1269305"/>
              <a:ext cx="2060412" cy="180607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559909-E10B-F37C-F9A9-5AFAC3D0737F}"/>
                </a:ext>
              </a:extLst>
            </p:cNvPr>
            <p:cNvSpPr txBox="1"/>
            <p:nvPr/>
          </p:nvSpPr>
          <p:spPr>
            <a:xfrm>
              <a:off x="7796652" y="1269305"/>
              <a:ext cx="2060412" cy="1806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300" b="0" kern="1200">
                  <a:solidFill>
                    <a:schemeClr val="bg1"/>
                  </a:solidFill>
                </a:rPr>
                <a:t>Embed economic incentives</a:t>
              </a:r>
            </a:p>
          </p:txBody>
        </p:sp>
      </p:grpSp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C59FE696-AFBB-43F8-A833-3E93E11C7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2010982" y="1034794"/>
            <a:ext cx="3358053" cy="6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66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9BA707-4CA0-B179-BBCE-A1FFA1828627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b="1">
                <a:latin typeface="+mj-lt"/>
              </a:rPr>
              <a:t>Non-Regulatory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E9A4F-C098-01BE-5404-F5EB7A565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028"/>
          <a:stretch/>
        </p:blipFill>
        <p:spPr>
          <a:xfrm>
            <a:off x="459129" y="1347754"/>
            <a:ext cx="2956560" cy="25155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3F7772-7B92-EF29-EE5D-6B7D4507A5C8}"/>
              </a:ext>
            </a:extLst>
          </p:cNvPr>
          <p:cNvGrpSpPr/>
          <p:nvPr/>
        </p:nvGrpSpPr>
        <p:grpSpPr>
          <a:xfrm>
            <a:off x="681972" y="1784315"/>
            <a:ext cx="1980485" cy="1867303"/>
            <a:chOff x="217615" y="2357741"/>
            <a:chExt cx="1980485" cy="186730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2001D0-BAC1-CCE0-516C-82DBB3F7099C}"/>
                </a:ext>
              </a:extLst>
            </p:cNvPr>
            <p:cNvSpPr/>
            <p:nvPr/>
          </p:nvSpPr>
          <p:spPr>
            <a:xfrm>
              <a:off x="217615" y="2510315"/>
              <a:ext cx="1956205" cy="1714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33704F-FDB0-3E89-481E-4505266F32BF}"/>
                </a:ext>
              </a:extLst>
            </p:cNvPr>
            <p:cNvSpPr txBox="1"/>
            <p:nvPr/>
          </p:nvSpPr>
          <p:spPr>
            <a:xfrm>
              <a:off x="241895" y="2357741"/>
              <a:ext cx="1956205" cy="1714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300" b="0" kern="1200">
                  <a:solidFill>
                    <a:schemeClr val="tx1"/>
                  </a:solidFill>
                </a:rPr>
                <a:t>Support development of physical and digital infrastructure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C4CEEB1-E930-01DB-82A2-B489CACB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87342" b="-14361"/>
          <a:stretch/>
        </p:blipFill>
        <p:spPr>
          <a:xfrm>
            <a:off x="459129" y="1347754"/>
            <a:ext cx="2648346" cy="2844189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629C1AEF-91C0-5D72-C099-A0BB30EC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341639"/>
            <a:ext cx="6973613" cy="494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61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9BA707-4CA0-B179-BBCE-A1FFA1828627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b="1">
                <a:latin typeface="+mj-lt"/>
              </a:rPr>
              <a:t>Non-Regulatory Action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001D0-BAC1-CCE0-516C-82DBB3F7099C}"/>
              </a:ext>
            </a:extLst>
          </p:cNvPr>
          <p:cNvSpPr/>
          <p:nvPr/>
        </p:nvSpPr>
        <p:spPr>
          <a:xfrm>
            <a:off x="681972" y="1936889"/>
            <a:ext cx="1956205" cy="171472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F1E381-A200-C5EE-20CB-0DBFE4A64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09" r="26944"/>
          <a:stretch/>
        </p:blipFill>
        <p:spPr>
          <a:xfrm>
            <a:off x="0" y="1198483"/>
            <a:ext cx="3395510" cy="2515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19533-36C1-40FC-117E-6B1AF4E0644D}"/>
              </a:ext>
            </a:extLst>
          </p:cNvPr>
          <p:cNvSpPr txBox="1"/>
          <p:nvPr/>
        </p:nvSpPr>
        <p:spPr>
          <a:xfrm>
            <a:off x="633488" y="1647010"/>
            <a:ext cx="170723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300" b="0"/>
              <a:t>Find or establish knowledge sharing networks</a:t>
            </a:r>
          </a:p>
        </p:txBody>
      </p:sp>
      <p:pic>
        <p:nvPicPr>
          <p:cNvPr id="9" name="Picture 3" descr="Logo&#10;&#10;Description automatically generated">
            <a:extLst>
              <a:ext uri="{FF2B5EF4-FFF2-40B4-BE49-F238E27FC236}">
                <a16:creationId xmlns:a16="http://schemas.microsoft.com/office/drawing/2014/main" id="{EDF08046-90F6-102A-95BA-0CD0E82A49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5284" y="1809537"/>
            <a:ext cx="3652168" cy="129339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B1389AC0-8065-AB7E-CE43-07CB96779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351" y="3429000"/>
            <a:ext cx="2438282" cy="2417115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B3DBB4AE-F4AD-7B61-F745-E9F4175F3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629" y="3427602"/>
            <a:ext cx="2422904" cy="2422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DED562-DF9C-15B5-B918-08012B3084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278" r="27036"/>
          <a:stretch/>
        </p:blipFill>
        <p:spPr>
          <a:xfrm>
            <a:off x="51429" y="1292190"/>
            <a:ext cx="3292651" cy="249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3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9BA707-4CA0-B179-BBCE-A1FFA1828627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b="1">
                <a:latin typeface="+mj-lt"/>
              </a:rPr>
              <a:t>Non-Regulatory Action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001D0-BAC1-CCE0-516C-82DBB3F7099C}"/>
              </a:ext>
            </a:extLst>
          </p:cNvPr>
          <p:cNvSpPr/>
          <p:nvPr/>
        </p:nvSpPr>
        <p:spPr>
          <a:xfrm>
            <a:off x="681972" y="1936889"/>
            <a:ext cx="1956205" cy="171472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C938D-F66F-76B2-C64D-64D94B4CD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3" r="72055"/>
          <a:stretch/>
        </p:blipFill>
        <p:spPr>
          <a:xfrm>
            <a:off x="334962" y="1292488"/>
            <a:ext cx="2956560" cy="2515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160600-D086-9B76-6372-CA1CAD176206}"/>
              </a:ext>
            </a:extLst>
          </p:cNvPr>
          <p:cNvSpPr txBox="1"/>
          <p:nvPr/>
        </p:nvSpPr>
        <p:spPr>
          <a:xfrm>
            <a:off x="794211" y="1904444"/>
            <a:ext cx="1719799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300" b="0"/>
              <a:t>Establish a skills pipeline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BEF8EE-7477-88E3-3BB5-4540B4DAF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2" t="1" r="72258" b="-17027"/>
          <a:stretch/>
        </p:blipFill>
        <p:spPr>
          <a:xfrm>
            <a:off x="89099" y="1281999"/>
            <a:ext cx="3202423" cy="3024507"/>
          </a:xfrm>
          <a:prstGeom prst="rect">
            <a:avLst/>
          </a:prstGeom>
        </p:spPr>
      </p:pic>
      <p:pic>
        <p:nvPicPr>
          <p:cNvPr id="2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EE3516B7-DB96-5C92-01B6-F5C15E81C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259" y="2376487"/>
            <a:ext cx="2508030" cy="2118163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EDD37FC-6B59-3AE6-9F51-1E3C59127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713" y="2900199"/>
            <a:ext cx="2280744" cy="166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89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>
            <a:extLst>
              <a:ext uri="{FF2B5EF4-FFF2-40B4-BE49-F238E27FC236}">
                <a16:creationId xmlns:a16="http://schemas.microsoft.com/office/drawing/2014/main" id="{5D3B5E9E-1F82-1994-AC7B-102CB1ABA2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3704" r="13704"/>
          <a:stretch/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986893-6299-9CE9-E7C5-73F57B330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3121">
            <a:off x="6385906" y="1999442"/>
            <a:ext cx="3690257" cy="1867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E1E82D-7687-7BAF-D7F3-E6FF74A39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6158" y="1745269"/>
            <a:ext cx="8343161" cy="3405851"/>
          </a:xfrm>
        </p:spPr>
        <p:txBody>
          <a:bodyPr>
            <a:normAutofit/>
          </a:bodyPr>
          <a:lstStyle/>
          <a:p>
            <a:r>
              <a:rPr lang="en-GB" sz="7200"/>
              <a:t>What is the circular economy?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1286D-54AE-79DC-21F0-31B43ED823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3697608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7841F63-A737-26C6-96CC-8EEABF76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" r="87342" b="-14361"/>
          <a:stretch/>
        </p:blipFill>
        <p:spPr>
          <a:xfrm>
            <a:off x="2129160" y="2009613"/>
            <a:ext cx="2648346" cy="28441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364A825-1164-3C89-7376-F3584A880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2" t="1" r="72258" b="-17027"/>
          <a:stretch/>
        </p:blipFill>
        <p:spPr>
          <a:xfrm>
            <a:off x="7290353" y="1946662"/>
            <a:ext cx="3202423" cy="30245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4C95F-14AB-D7BC-3BD9-64893E52B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78" r="27036"/>
          <a:stretch/>
        </p:blipFill>
        <p:spPr>
          <a:xfrm>
            <a:off x="4523024" y="1937387"/>
            <a:ext cx="3292651" cy="2495427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B9BA707-4CA0-B179-BBCE-A1FFA1828627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b="1">
                <a:latin typeface="+mj-lt"/>
              </a:rPr>
              <a:t>Non-Regulatory Action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46473C-953B-3A1A-7E8C-D919516A55CB}"/>
              </a:ext>
            </a:extLst>
          </p:cNvPr>
          <p:cNvGrpSpPr/>
          <p:nvPr/>
        </p:nvGrpSpPr>
        <p:grpSpPr>
          <a:xfrm>
            <a:off x="2450951" y="2336327"/>
            <a:ext cx="1980485" cy="1867303"/>
            <a:chOff x="217615" y="2357741"/>
            <a:chExt cx="1980485" cy="18673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D4DA97-A21C-C0F4-BAB5-7DCF9EAA393F}"/>
                </a:ext>
              </a:extLst>
            </p:cNvPr>
            <p:cNvSpPr/>
            <p:nvPr/>
          </p:nvSpPr>
          <p:spPr>
            <a:xfrm>
              <a:off x="217615" y="2510315"/>
              <a:ext cx="1956205" cy="17147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E38780-9826-0236-30FE-58F170C5BBC4}"/>
                </a:ext>
              </a:extLst>
            </p:cNvPr>
            <p:cNvSpPr txBox="1"/>
            <p:nvPr/>
          </p:nvSpPr>
          <p:spPr>
            <a:xfrm>
              <a:off x="241895" y="2357741"/>
              <a:ext cx="1956205" cy="1714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300" b="0" kern="1200">
                  <a:solidFill>
                    <a:schemeClr val="tx1"/>
                  </a:solidFill>
                </a:rPr>
                <a:t>Support development of physical and digital infrastructure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C5F9FD2-9FBB-4517-37AA-7F81ACEBFB6B}"/>
              </a:ext>
            </a:extLst>
          </p:cNvPr>
          <p:cNvSpPr txBox="1"/>
          <p:nvPr/>
        </p:nvSpPr>
        <p:spPr>
          <a:xfrm>
            <a:off x="5137116" y="2433960"/>
            <a:ext cx="1719799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300" b="0"/>
              <a:t>Establish a skills pipeline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EA1315-1F6F-A2AE-2500-52E5DC60A40F}"/>
              </a:ext>
            </a:extLst>
          </p:cNvPr>
          <p:cNvSpPr txBox="1"/>
          <p:nvPr/>
        </p:nvSpPr>
        <p:spPr>
          <a:xfrm>
            <a:off x="7954824" y="2265585"/>
            <a:ext cx="170723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300" b="0"/>
              <a:t>Find or establish knowledge sharing networks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D2A6DA-C323-DD52-C45B-F93EBB9A5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53" y="4639551"/>
            <a:ext cx="1507878" cy="11309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85D720-7887-370C-1A3D-58926E5FE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094" y="4519046"/>
            <a:ext cx="1313849" cy="12958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BB3E90-E4BE-EEDE-BA17-1A0150978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764" y="4601518"/>
            <a:ext cx="1313850" cy="1130909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E3B98B-1DEB-BCE6-BF88-4C810664A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93281">
            <a:off x="3153403" y="977840"/>
            <a:ext cx="3043037" cy="7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856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5F2C8-32BA-F802-1F7E-93FDEB8E30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5400"/>
              <a:t>Activity: </a:t>
            </a:r>
            <a:r>
              <a:rPr lang="en-GB" sz="5400" err="1"/>
              <a:t>Backcasting</a:t>
            </a:r>
            <a:endParaRPr lang="en-GB" sz="5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A05B9-433C-FD1A-73CD-96902A338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4163" y="5297243"/>
            <a:ext cx="1959500" cy="1214204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 err="1"/>
              <a:t>Edbury</a:t>
            </a:r>
            <a:r>
              <a:rPr lang="en-GB"/>
              <a:t> Edge, London. </a:t>
            </a:r>
            <a:endParaRPr lang="en-GB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52DF5-C021-3879-B8A8-DBB4D3D56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Bringing circularity to life</a:t>
            </a:r>
          </a:p>
        </p:txBody>
      </p:sp>
      <p:pic>
        <p:nvPicPr>
          <p:cNvPr id="11" name="Picture Placeholder 10" descr="A row of colorful buildings&#10;&#10;Description automatically generated with medium confidence">
            <a:extLst>
              <a:ext uri="{FF2B5EF4-FFF2-40B4-BE49-F238E27FC236}">
                <a16:creationId xmlns:a16="http://schemas.microsoft.com/office/drawing/2014/main" id="{C946F578-4A0D-44D6-3444-2DBC5072EF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492" t="260" r="37258" b="-260"/>
          <a:stretch/>
        </p:blipFill>
        <p:spPr>
          <a:xfrm>
            <a:off x="5894387" y="447675"/>
            <a:ext cx="5962650" cy="5962650"/>
          </a:xfrm>
          <a:prstGeom prst="ellipse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D3ABF8DC-4FB9-20D6-699A-59BF36567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3698">
            <a:off x="6590310" y="5299200"/>
            <a:ext cx="825412" cy="77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65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1512C6F4-BFB5-789A-49E1-D6B67960FC46}"/>
              </a:ext>
            </a:extLst>
          </p:cNvPr>
          <p:cNvSpPr/>
          <p:nvPr/>
        </p:nvSpPr>
        <p:spPr>
          <a:xfrm>
            <a:off x="3814927" y="319638"/>
            <a:ext cx="3467100" cy="8050306"/>
          </a:xfrm>
          <a:prstGeom prst="triangle">
            <a:avLst>
              <a:gd name="adj" fmla="val 83516"/>
            </a:avLst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Arrow: Curved Down 5">
            <a:extLst>
              <a:ext uri="{FF2B5EF4-FFF2-40B4-BE49-F238E27FC236}">
                <a16:creationId xmlns:a16="http://schemas.microsoft.com/office/drawing/2014/main" id="{F3741896-7506-7E20-5F7E-299EF6BC5A14}"/>
              </a:ext>
            </a:extLst>
          </p:cNvPr>
          <p:cNvSpPr/>
          <p:nvPr/>
        </p:nvSpPr>
        <p:spPr>
          <a:xfrm rot="19925921" flipH="1">
            <a:off x="1799744" y="1928890"/>
            <a:ext cx="5899491" cy="2247078"/>
          </a:xfrm>
          <a:custGeom>
            <a:avLst/>
            <a:gdLst>
              <a:gd name="connsiteX0" fmla="*/ 5673663 w 6136343"/>
              <a:gd name="connsiteY0" fmla="*/ 1850722 h 1850722"/>
              <a:gd name="connsiteX1" fmla="*/ 5122610 w 6136343"/>
              <a:gd name="connsiteY1" fmla="*/ 1388042 h 1850722"/>
              <a:gd name="connsiteX2" fmla="*/ 5477643 w 6136343"/>
              <a:gd name="connsiteY2" fmla="*/ 1388042 h 1850722"/>
              <a:gd name="connsiteX3" fmla="*/ 2783007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1303910 w 6136343"/>
              <a:gd name="connsiteY3" fmla="*/ 283023 h 1850722"/>
              <a:gd name="connsiteX4" fmla="*/ 2890656 w 6136343"/>
              <a:gd name="connsiteY4" fmla="*/ 1385 h 1850722"/>
              <a:gd name="connsiteX5" fmla="*/ 2890655 w 6136343"/>
              <a:gd name="connsiteY5" fmla="*/ 1385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2783008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8" fmla="*/ 5122610 w 6136343"/>
              <a:gd name="connsiteY8" fmla="*/ 1388042 h 1850722"/>
              <a:gd name="connsiteX9" fmla="*/ 5477643 w 6136343"/>
              <a:gd name="connsiteY9" fmla="*/ 1388042 h 1850722"/>
              <a:gd name="connsiteX10" fmla="*/ 2783007 w 6136343"/>
              <a:gd name="connsiteY10" fmla="*/ 0 h 1850722"/>
              <a:gd name="connsiteX0" fmla="*/ 5673663 w 6047971"/>
              <a:gd name="connsiteY0" fmla="*/ 1850722 h 1850722"/>
              <a:gd name="connsiteX1" fmla="*/ 5122610 w 6047971"/>
              <a:gd name="connsiteY1" fmla="*/ 1388042 h 1850722"/>
              <a:gd name="connsiteX2" fmla="*/ 5477643 w 6047971"/>
              <a:gd name="connsiteY2" fmla="*/ 1388042 h 1850722"/>
              <a:gd name="connsiteX3" fmla="*/ 2783007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47971 w 6047971"/>
              <a:gd name="connsiteY6" fmla="*/ 1388042 h 1850722"/>
              <a:gd name="connsiteX7" fmla="*/ 5673663 w 6047971"/>
              <a:gd name="connsiteY7" fmla="*/ 1850722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1303910 w 6047971"/>
              <a:gd name="connsiteY3" fmla="*/ 283023 h 1850722"/>
              <a:gd name="connsiteX4" fmla="*/ 2890656 w 6047971"/>
              <a:gd name="connsiteY4" fmla="*/ 1385 h 1850722"/>
              <a:gd name="connsiteX5" fmla="*/ 2890655 w 6047971"/>
              <a:gd name="connsiteY5" fmla="*/ 1385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2783008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01412 w 6047971"/>
              <a:gd name="connsiteY6" fmla="*/ 1218693 h 1850722"/>
              <a:gd name="connsiteX7" fmla="*/ 5673663 w 6047971"/>
              <a:gd name="connsiteY7" fmla="*/ 1850722 h 1850722"/>
              <a:gd name="connsiteX8" fmla="*/ 5122610 w 6047971"/>
              <a:gd name="connsiteY8" fmla="*/ 1388042 h 1850722"/>
              <a:gd name="connsiteX9" fmla="*/ 5477643 w 6047971"/>
              <a:gd name="connsiteY9" fmla="*/ 1388042 h 1850722"/>
              <a:gd name="connsiteX10" fmla="*/ 2783007 w 6047971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122610 w 6001412"/>
              <a:gd name="connsiteY8" fmla="*/ 1388042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29123 w 6001412"/>
              <a:gd name="connsiteY2" fmla="*/ 1499956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01412" h="1850722" stroke="0" extrusionOk="0">
                <a:moveTo>
                  <a:pt x="5673663" y="1850722"/>
                </a:moveTo>
                <a:lnTo>
                  <a:pt x="5038446" y="1615831"/>
                </a:lnTo>
                <a:lnTo>
                  <a:pt x="5429123" y="1499956"/>
                </a:lnTo>
                <a:cubicBezTo>
                  <a:pt x="5111861" y="682828"/>
                  <a:pt x="4052054" y="0"/>
                  <a:pt x="2783007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5971702" y="1223647"/>
                </a:lnTo>
                <a:lnTo>
                  <a:pt x="5673663" y="1850722"/>
                </a:lnTo>
                <a:close/>
              </a:path>
              <a:path w="6001412" h="1850722" fill="darkenLess" stroke="0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1213757"/>
                  <a:pt x="492556" y="621554"/>
                  <a:pt x="1303910" y="283023"/>
                </a:cubicBezTo>
                <a:cubicBezTo>
                  <a:pt x="1778182" y="85137"/>
                  <a:pt x="2331181" y="-13017"/>
                  <a:pt x="2890656" y="1385"/>
                </a:cubicBezTo>
                <a:lnTo>
                  <a:pt x="2890655" y="1385"/>
                </a:lnTo>
                <a:close/>
              </a:path>
              <a:path w="6001412" h="1850722" fill="none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828596"/>
                  <a:pt x="1245995" y="0"/>
                  <a:pt x="2783008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6001412" y="1218693"/>
                </a:lnTo>
                <a:lnTo>
                  <a:pt x="5673663" y="1850722"/>
                </a:lnTo>
                <a:lnTo>
                  <a:pt x="5054784" y="1585624"/>
                </a:lnTo>
                <a:lnTo>
                  <a:pt x="5432587" y="1465789"/>
                </a:lnTo>
                <a:cubicBezTo>
                  <a:pt x="5115325" y="648661"/>
                  <a:pt x="4052054" y="0"/>
                  <a:pt x="2783007" y="0"/>
                </a:cubicBez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52870AB-C6C2-281F-032D-7108ED90DA2C}"/>
              </a:ext>
            </a:extLst>
          </p:cNvPr>
          <p:cNvSpPr/>
          <p:nvPr/>
        </p:nvSpPr>
        <p:spPr>
          <a:xfrm>
            <a:off x="3967327" y="5205038"/>
            <a:ext cx="238125" cy="2476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6BA04C-8186-DA06-5C6F-5CC882B894CA}"/>
              </a:ext>
            </a:extLst>
          </p:cNvPr>
          <p:cNvSpPr/>
          <p:nvPr/>
        </p:nvSpPr>
        <p:spPr>
          <a:xfrm>
            <a:off x="4845367" y="4895095"/>
            <a:ext cx="238125" cy="2476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A83921-4765-3715-0210-AF9D2DE91933}"/>
              </a:ext>
            </a:extLst>
          </p:cNvPr>
          <p:cNvSpPr/>
          <p:nvPr/>
        </p:nvSpPr>
        <p:spPr>
          <a:xfrm>
            <a:off x="5629262" y="4522431"/>
            <a:ext cx="238125" cy="2476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666473-D4B2-937C-392C-15A5581BA26C}"/>
              </a:ext>
            </a:extLst>
          </p:cNvPr>
          <p:cNvSpPr/>
          <p:nvPr/>
        </p:nvSpPr>
        <p:spPr>
          <a:xfrm>
            <a:off x="6410489" y="4097141"/>
            <a:ext cx="238125" cy="2476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AFD41E-B122-9950-2AC9-96FD2A94A926}"/>
              </a:ext>
            </a:extLst>
          </p:cNvPr>
          <p:cNvSpPr/>
          <p:nvPr/>
        </p:nvSpPr>
        <p:spPr>
          <a:xfrm>
            <a:off x="7206004" y="3820720"/>
            <a:ext cx="238125" cy="2476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F358D2-1382-1573-73B9-F06B2FF40CA8}"/>
              </a:ext>
            </a:extLst>
          </p:cNvPr>
          <p:cNvSpPr txBox="1"/>
          <p:nvPr/>
        </p:nvSpPr>
        <p:spPr>
          <a:xfrm>
            <a:off x="2436075" y="5554387"/>
            <a:ext cx="187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Present 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AA729-C4DA-0B54-BAFF-2056DD8DD804}"/>
              </a:ext>
            </a:extLst>
          </p:cNvPr>
          <p:cNvSpPr txBox="1"/>
          <p:nvPr/>
        </p:nvSpPr>
        <p:spPr>
          <a:xfrm>
            <a:off x="9020517" y="2413642"/>
            <a:ext cx="187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The future</a:t>
            </a:r>
          </a:p>
        </p:txBody>
      </p:sp>
      <p:sp>
        <p:nvSpPr>
          <p:cNvPr id="10" name="Arrow: Curved Down 5">
            <a:extLst>
              <a:ext uri="{FF2B5EF4-FFF2-40B4-BE49-F238E27FC236}">
                <a16:creationId xmlns:a16="http://schemas.microsoft.com/office/drawing/2014/main" id="{C1A1761D-07C3-E378-FB80-E9DDFF671F36}"/>
              </a:ext>
            </a:extLst>
          </p:cNvPr>
          <p:cNvSpPr/>
          <p:nvPr/>
        </p:nvSpPr>
        <p:spPr>
          <a:xfrm rot="19925921" flipH="1">
            <a:off x="6337322" y="3541788"/>
            <a:ext cx="896171" cy="579305"/>
          </a:xfrm>
          <a:custGeom>
            <a:avLst/>
            <a:gdLst>
              <a:gd name="connsiteX0" fmla="*/ 5673663 w 6136343"/>
              <a:gd name="connsiteY0" fmla="*/ 1850722 h 1850722"/>
              <a:gd name="connsiteX1" fmla="*/ 5122610 w 6136343"/>
              <a:gd name="connsiteY1" fmla="*/ 1388042 h 1850722"/>
              <a:gd name="connsiteX2" fmla="*/ 5477643 w 6136343"/>
              <a:gd name="connsiteY2" fmla="*/ 1388042 h 1850722"/>
              <a:gd name="connsiteX3" fmla="*/ 2783007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1303910 w 6136343"/>
              <a:gd name="connsiteY3" fmla="*/ 283023 h 1850722"/>
              <a:gd name="connsiteX4" fmla="*/ 2890656 w 6136343"/>
              <a:gd name="connsiteY4" fmla="*/ 1385 h 1850722"/>
              <a:gd name="connsiteX5" fmla="*/ 2890655 w 6136343"/>
              <a:gd name="connsiteY5" fmla="*/ 1385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2783008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8" fmla="*/ 5122610 w 6136343"/>
              <a:gd name="connsiteY8" fmla="*/ 1388042 h 1850722"/>
              <a:gd name="connsiteX9" fmla="*/ 5477643 w 6136343"/>
              <a:gd name="connsiteY9" fmla="*/ 1388042 h 1850722"/>
              <a:gd name="connsiteX10" fmla="*/ 2783007 w 6136343"/>
              <a:gd name="connsiteY10" fmla="*/ 0 h 1850722"/>
              <a:gd name="connsiteX0" fmla="*/ 5673663 w 6047971"/>
              <a:gd name="connsiteY0" fmla="*/ 1850722 h 1850722"/>
              <a:gd name="connsiteX1" fmla="*/ 5122610 w 6047971"/>
              <a:gd name="connsiteY1" fmla="*/ 1388042 h 1850722"/>
              <a:gd name="connsiteX2" fmla="*/ 5477643 w 6047971"/>
              <a:gd name="connsiteY2" fmla="*/ 1388042 h 1850722"/>
              <a:gd name="connsiteX3" fmla="*/ 2783007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47971 w 6047971"/>
              <a:gd name="connsiteY6" fmla="*/ 1388042 h 1850722"/>
              <a:gd name="connsiteX7" fmla="*/ 5673663 w 6047971"/>
              <a:gd name="connsiteY7" fmla="*/ 1850722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1303910 w 6047971"/>
              <a:gd name="connsiteY3" fmla="*/ 283023 h 1850722"/>
              <a:gd name="connsiteX4" fmla="*/ 2890656 w 6047971"/>
              <a:gd name="connsiteY4" fmla="*/ 1385 h 1850722"/>
              <a:gd name="connsiteX5" fmla="*/ 2890655 w 6047971"/>
              <a:gd name="connsiteY5" fmla="*/ 1385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2783008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01412 w 6047971"/>
              <a:gd name="connsiteY6" fmla="*/ 1218693 h 1850722"/>
              <a:gd name="connsiteX7" fmla="*/ 5673663 w 6047971"/>
              <a:gd name="connsiteY7" fmla="*/ 1850722 h 1850722"/>
              <a:gd name="connsiteX8" fmla="*/ 5122610 w 6047971"/>
              <a:gd name="connsiteY8" fmla="*/ 1388042 h 1850722"/>
              <a:gd name="connsiteX9" fmla="*/ 5477643 w 6047971"/>
              <a:gd name="connsiteY9" fmla="*/ 1388042 h 1850722"/>
              <a:gd name="connsiteX10" fmla="*/ 2783007 w 6047971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122610 w 6001412"/>
              <a:gd name="connsiteY8" fmla="*/ 1388042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29123 w 6001412"/>
              <a:gd name="connsiteY2" fmla="*/ 1499956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01412" h="1850722" stroke="0" extrusionOk="0">
                <a:moveTo>
                  <a:pt x="5673663" y="1850722"/>
                </a:moveTo>
                <a:lnTo>
                  <a:pt x="5038446" y="1615831"/>
                </a:lnTo>
                <a:lnTo>
                  <a:pt x="5429123" y="1499956"/>
                </a:lnTo>
                <a:cubicBezTo>
                  <a:pt x="5111861" y="682828"/>
                  <a:pt x="4052054" y="0"/>
                  <a:pt x="2783007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5971702" y="1223647"/>
                </a:lnTo>
                <a:lnTo>
                  <a:pt x="5673663" y="1850722"/>
                </a:lnTo>
                <a:close/>
              </a:path>
              <a:path w="6001412" h="1850722" fill="darkenLess" stroke="0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1213757"/>
                  <a:pt x="492556" y="621554"/>
                  <a:pt x="1303910" y="283023"/>
                </a:cubicBezTo>
                <a:cubicBezTo>
                  <a:pt x="1778182" y="85137"/>
                  <a:pt x="2331181" y="-13017"/>
                  <a:pt x="2890656" y="1385"/>
                </a:cubicBezTo>
                <a:lnTo>
                  <a:pt x="2890655" y="1385"/>
                </a:lnTo>
                <a:close/>
              </a:path>
              <a:path w="6001412" h="1850722" fill="none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828596"/>
                  <a:pt x="1245995" y="0"/>
                  <a:pt x="2783008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6001412" y="1218693"/>
                </a:lnTo>
                <a:lnTo>
                  <a:pt x="5673663" y="1850722"/>
                </a:lnTo>
                <a:lnTo>
                  <a:pt x="5054784" y="1585624"/>
                </a:lnTo>
                <a:lnTo>
                  <a:pt x="5432587" y="1465789"/>
                </a:lnTo>
                <a:cubicBezTo>
                  <a:pt x="5115325" y="648661"/>
                  <a:pt x="4052054" y="0"/>
                  <a:pt x="2783007" y="0"/>
                </a:cubicBez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row: Curved Down 5">
            <a:extLst>
              <a:ext uri="{FF2B5EF4-FFF2-40B4-BE49-F238E27FC236}">
                <a16:creationId xmlns:a16="http://schemas.microsoft.com/office/drawing/2014/main" id="{2606399A-EF62-8F62-E44B-B05C0A821A63}"/>
              </a:ext>
            </a:extLst>
          </p:cNvPr>
          <p:cNvSpPr/>
          <p:nvPr/>
        </p:nvSpPr>
        <p:spPr>
          <a:xfrm rot="19925921" flipH="1">
            <a:off x="5546567" y="3944353"/>
            <a:ext cx="896171" cy="579305"/>
          </a:xfrm>
          <a:custGeom>
            <a:avLst/>
            <a:gdLst>
              <a:gd name="connsiteX0" fmla="*/ 5673663 w 6136343"/>
              <a:gd name="connsiteY0" fmla="*/ 1850722 h 1850722"/>
              <a:gd name="connsiteX1" fmla="*/ 5122610 w 6136343"/>
              <a:gd name="connsiteY1" fmla="*/ 1388042 h 1850722"/>
              <a:gd name="connsiteX2" fmla="*/ 5477643 w 6136343"/>
              <a:gd name="connsiteY2" fmla="*/ 1388042 h 1850722"/>
              <a:gd name="connsiteX3" fmla="*/ 2783007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1303910 w 6136343"/>
              <a:gd name="connsiteY3" fmla="*/ 283023 h 1850722"/>
              <a:gd name="connsiteX4" fmla="*/ 2890656 w 6136343"/>
              <a:gd name="connsiteY4" fmla="*/ 1385 h 1850722"/>
              <a:gd name="connsiteX5" fmla="*/ 2890655 w 6136343"/>
              <a:gd name="connsiteY5" fmla="*/ 1385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2783008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8" fmla="*/ 5122610 w 6136343"/>
              <a:gd name="connsiteY8" fmla="*/ 1388042 h 1850722"/>
              <a:gd name="connsiteX9" fmla="*/ 5477643 w 6136343"/>
              <a:gd name="connsiteY9" fmla="*/ 1388042 h 1850722"/>
              <a:gd name="connsiteX10" fmla="*/ 2783007 w 6136343"/>
              <a:gd name="connsiteY10" fmla="*/ 0 h 1850722"/>
              <a:gd name="connsiteX0" fmla="*/ 5673663 w 6047971"/>
              <a:gd name="connsiteY0" fmla="*/ 1850722 h 1850722"/>
              <a:gd name="connsiteX1" fmla="*/ 5122610 w 6047971"/>
              <a:gd name="connsiteY1" fmla="*/ 1388042 h 1850722"/>
              <a:gd name="connsiteX2" fmla="*/ 5477643 w 6047971"/>
              <a:gd name="connsiteY2" fmla="*/ 1388042 h 1850722"/>
              <a:gd name="connsiteX3" fmla="*/ 2783007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47971 w 6047971"/>
              <a:gd name="connsiteY6" fmla="*/ 1388042 h 1850722"/>
              <a:gd name="connsiteX7" fmla="*/ 5673663 w 6047971"/>
              <a:gd name="connsiteY7" fmla="*/ 1850722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1303910 w 6047971"/>
              <a:gd name="connsiteY3" fmla="*/ 283023 h 1850722"/>
              <a:gd name="connsiteX4" fmla="*/ 2890656 w 6047971"/>
              <a:gd name="connsiteY4" fmla="*/ 1385 h 1850722"/>
              <a:gd name="connsiteX5" fmla="*/ 2890655 w 6047971"/>
              <a:gd name="connsiteY5" fmla="*/ 1385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2783008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01412 w 6047971"/>
              <a:gd name="connsiteY6" fmla="*/ 1218693 h 1850722"/>
              <a:gd name="connsiteX7" fmla="*/ 5673663 w 6047971"/>
              <a:gd name="connsiteY7" fmla="*/ 1850722 h 1850722"/>
              <a:gd name="connsiteX8" fmla="*/ 5122610 w 6047971"/>
              <a:gd name="connsiteY8" fmla="*/ 1388042 h 1850722"/>
              <a:gd name="connsiteX9" fmla="*/ 5477643 w 6047971"/>
              <a:gd name="connsiteY9" fmla="*/ 1388042 h 1850722"/>
              <a:gd name="connsiteX10" fmla="*/ 2783007 w 6047971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122610 w 6001412"/>
              <a:gd name="connsiteY8" fmla="*/ 1388042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29123 w 6001412"/>
              <a:gd name="connsiteY2" fmla="*/ 1499956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01412" h="1850722" stroke="0" extrusionOk="0">
                <a:moveTo>
                  <a:pt x="5673663" y="1850722"/>
                </a:moveTo>
                <a:lnTo>
                  <a:pt x="5038446" y="1615831"/>
                </a:lnTo>
                <a:lnTo>
                  <a:pt x="5429123" y="1499956"/>
                </a:lnTo>
                <a:cubicBezTo>
                  <a:pt x="5111861" y="682828"/>
                  <a:pt x="4052054" y="0"/>
                  <a:pt x="2783007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5971702" y="1223647"/>
                </a:lnTo>
                <a:lnTo>
                  <a:pt x="5673663" y="1850722"/>
                </a:lnTo>
                <a:close/>
              </a:path>
              <a:path w="6001412" h="1850722" fill="darkenLess" stroke="0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1213757"/>
                  <a:pt x="492556" y="621554"/>
                  <a:pt x="1303910" y="283023"/>
                </a:cubicBezTo>
                <a:cubicBezTo>
                  <a:pt x="1778182" y="85137"/>
                  <a:pt x="2331181" y="-13017"/>
                  <a:pt x="2890656" y="1385"/>
                </a:cubicBezTo>
                <a:lnTo>
                  <a:pt x="2890655" y="1385"/>
                </a:lnTo>
                <a:close/>
              </a:path>
              <a:path w="6001412" h="1850722" fill="none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828596"/>
                  <a:pt x="1245995" y="0"/>
                  <a:pt x="2783008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6001412" y="1218693"/>
                </a:lnTo>
                <a:lnTo>
                  <a:pt x="5673663" y="1850722"/>
                </a:lnTo>
                <a:lnTo>
                  <a:pt x="5054784" y="1585624"/>
                </a:lnTo>
                <a:lnTo>
                  <a:pt x="5432587" y="1465789"/>
                </a:lnTo>
                <a:cubicBezTo>
                  <a:pt x="5115325" y="648661"/>
                  <a:pt x="4052054" y="0"/>
                  <a:pt x="2783007" y="0"/>
                </a:cubicBez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Arrow: Curved Down 5">
            <a:extLst>
              <a:ext uri="{FF2B5EF4-FFF2-40B4-BE49-F238E27FC236}">
                <a16:creationId xmlns:a16="http://schemas.microsoft.com/office/drawing/2014/main" id="{7818C92A-0F15-E83A-B897-0E74BA233658}"/>
              </a:ext>
            </a:extLst>
          </p:cNvPr>
          <p:cNvSpPr/>
          <p:nvPr/>
        </p:nvSpPr>
        <p:spPr>
          <a:xfrm rot="19925921" flipH="1">
            <a:off x="4712680" y="4303786"/>
            <a:ext cx="896171" cy="579305"/>
          </a:xfrm>
          <a:custGeom>
            <a:avLst/>
            <a:gdLst>
              <a:gd name="connsiteX0" fmla="*/ 5673663 w 6136343"/>
              <a:gd name="connsiteY0" fmla="*/ 1850722 h 1850722"/>
              <a:gd name="connsiteX1" fmla="*/ 5122610 w 6136343"/>
              <a:gd name="connsiteY1" fmla="*/ 1388042 h 1850722"/>
              <a:gd name="connsiteX2" fmla="*/ 5477643 w 6136343"/>
              <a:gd name="connsiteY2" fmla="*/ 1388042 h 1850722"/>
              <a:gd name="connsiteX3" fmla="*/ 2783007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1303910 w 6136343"/>
              <a:gd name="connsiteY3" fmla="*/ 283023 h 1850722"/>
              <a:gd name="connsiteX4" fmla="*/ 2890656 w 6136343"/>
              <a:gd name="connsiteY4" fmla="*/ 1385 h 1850722"/>
              <a:gd name="connsiteX5" fmla="*/ 2890655 w 6136343"/>
              <a:gd name="connsiteY5" fmla="*/ 1385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2783008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8" fmla="*/ 5122610 w 6136343"/>
              <a:gd name="connsiteY8" fmla="*/ 1388042 h 1850722"/>
              <a:gd name="connsiteX9" fmla="*/ 5477643 w 6136343"/>
              <a:gd name="connsiteY9" fmla="*/ 1388042 h 1850722"/>
              <a:gd name="connsiteX10" fmla="*/ 2783007 w 6136343"/>
              <a:gd name="connsiteY10" fmla="*/ 0 h 1850722"/>
              <a:gd name="connsiteX0" fmla="*/ 5673663 w 6047971"/>
              <a:gd name="connsiteY0" fmla="*/ 1850722 h 1850722"/>
              <a:gd name="connsiteX1" fmla="*/ 5122610 w 6047971"/>
              <a:gd name="connsiteY1" fmla="*/ 1388042 h 1850722"/>
              <a:gd name="connsiteX2" fmla="*/ 5477643 w 6047971"/>
              <a:gd name="connsiteY2" fmla="*/ 1388042 h 1850722"/>
              <a:gd name="connsiteX3" fmla="*/ 2783007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47971 w 6047971"/>
              <a:gd name="connsiteY6" fmla="*/ 1388042 h 1850722"/>
              <a:gd name="connsiteX7" fmla="*/ 5673663 w 6047971"/>
              <a:gd name="connsiteY7" fmla="*/ 1850722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1303910 w 6047971"/>
              <a:gd name="connsiteY3" fmla="*/ 283023 h 1850722"/>
              <a:gd name="connsiteX4" fmla="*/ 2890656 w 6047971"/>
              <a:gd name="connsiteY4" fmla="*/ 1385 h 1850722"/>
              <a:gd name="connsiteX5" fmla="*/ 2890655 w 6047971"/>
              <a:gd name="connsiteY5" fmla="*/ 1385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2783008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01412 w 6047971"/>
              <a:gd name="connsiteY6" fmla="*/ 1218693 h 1850722"/>
              <a:gd name="connsiteX7" fmla="*/ 5673663 w 6047971"/>
              <a:gd name="connsiteY7" fmla="*/ 1850722 h 1850722"/>
              <a:gd name="connsiteX8" fmla="*/ 5122610 w 6047971"/>
              <a:gd name="connsiteY8" fmla="*/ 1388042 h 1850722"/>
              <a:gd name="connsiteX9" fmla="*/ 5477643 w 6047971"/>
              <a:gd name="connsiteY9" fmla="*/ 1388042 h 1850722"/>
              <a:gd name="connsiteX10" fmla="*/ 2783007 w 6047971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122610 w 6001412"/>
              <a:gd name="connsiteY8" fmla="*/ 1388042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29123 w 6001412"/>
              <a:gd name="connsiteY2" fmla="*/ 1499956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01412" h="1850722" stroke="0" extrusionOk="0">
                <a:moveTo>
                  <a:pt x="5673663" y="1850722"/>
                </a:moveTo>
                <a:lnTo>
                  <a:pt x="5038446" y="1615831"/>
                </a:lnTo>
                <a:lnTo>
                  <a:pt x="5429123" y="1499956"/>
                </a:lnTo>
                <a:cubicBezTo>
                  <a:pt x="5111861" y="682828"/>
                  <a:pt x="4052054" y="0"/>
                  <a:pt x="2783007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5971702" y="1223647"/>
                </a:lnTo>
                <a:lnTo>
                  <a:pt x="5673663" y="1850722"/>
                </a:lnTo>
                <a:close/>
              </a:path>
              <a:path w="6001412" h="1850722" fill="darkenLess" stroke="0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1213757"/>
                  <a:pt x="492556" y="621554"/>
                  <a:pt x="1303910" y="283023"/>
                </a:cubicBezTo>
                <a:cubicBezTo>
                  <a:pt x="1778182" y="85137"/>
                  <a:pt x="2331181" y="-13017"/>
                  <a:pt x="2890656" y="1385"/>
                </a:cubicBezTo>
                <a:lnTo>
                  <a:pt x="2890655" y="1385"/>
                </a:lnTo>
                <a:close/>
              </a:path>
              <a:path w="6001412" h="1850722" fill="none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828596"/>
                  <a:pt x="1245995" y="0"/>
                  <a:pt x="2783008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6001412" y="1218693"/>
                </a:lnTo>
                <a:lnTo>
                  <a:pt x="5673663" y="1850722"/>
                </a:lnTo>
                <a:lnTo>
                  <a:pt x="5054784" y="1585624"/>
                </a:lnTo>
                <a:lnTo>
                  <a:pt x="5432587" y="1465789"/>
                </a:lnTo>
                <a:cubicBezTo>
                  <a:pt x="5115325" y="648661"/>
                  <a:pt x="4052054" y="0"/>
                  <a:pt x="2783007" y="0"/>
                </a:cubicBez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Arrow: Curved Down 5">
            <a:extLst>
              <a:ext uri="{FF2B5EF4-FFF2-40B4-BE49-F238E27FC236}">
                <a16:creationId xmlns:a16="http://schemas.microsoft.com/office/drawing/2014/main" id="{8427B55D-AFEA-07C1-9C04-2DBDAFC2CA5A}"/>
              </a:ext>
            </a:extLst>
          </p:cNvPr>
          <p:cNvSpPr/>
          <p:nvPr/>
        </p:nvSpPr>
        <p:spPr>
          <a:xfrm rot="19925921" flipH="1">
            <a:off x="3864415" y="4576955"/>
            <a:ext cx="896171" cy="579305"/>
          </a:xfrm>
          <a:custGeom>
            <a:avLst/>
            <a:gdLst>
              <a:gd name="connsiteX0" fmla="*/ 5673663 w 6136343"/>
              <a:gd name="connsiteY0" fmla="*/ 1850722 h 1850722"/>
              <a:gd name="connsiteX1" fmla="*/ 5122610 w 6136343"/>
              <a:gd name="connsiteY1" fmla="*/ 1388042 h 1850722"/>
              <a:gd name="connsiteX2" fmla="*/ 5477643 w 6136343"/>
              <a:gd name="connsiteY2" fmla="*/ 1388042 h 1850722"/>
              <a:gd name="connsiteX3" fmla="*/ 2783007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1303910 w 6136343"/>
              <a:gd name="connsiteY3" fmla="*/ 283023 h 1850722"/>
              <a:gd name="connsiteX4" fmla="*/ 2890656 w 6136343"/>
              <a:gd name="connsiteY4" fmla="*/ 1385 h 1850722"/>
              <a:gd name="connsiteX5" fmla="*/ 2890655 w 6136343"/>
              <a:gd name="connsiteY5" fmla="*/ 1385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2783008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8" fmla="*/ 5122610 w 6136343"/>
              <a:gd name="connsiteY8" fmla="*/ 1388042 h 1850722"/>
              <a:gd name="connsiteX9" fmla="*/ 5477643 w 6136343"/>
              <a:gd name="connsiteY9" fmla="*/ 1388042 h 1850722"/>
              <a:gd name="connsiteX10" fmla="*/ 2783007 w 6136343"/>
              <a:gd name="connsiteY10" fmla="*/ 0 h 1850722"/>
              <a:gd name="connsiteX0" fmla="*/ 5673663 w 6047971"/>
              <a:gd name="connsiteY0" fmla="*/ 1850722 h 1850722"/>
              <a:gd name="connsiteX1" fmla="*/ 5122610 w 6047971"/>
              <a:gd name="connsiteY1" fmla="*/ 1388042 h 1850722"/>
              <a:gd name="connsiteX2" fmla="*/ 5477643 w 6047971"/>
              <a:gd name="connsiteY2" fmla="*/ 1388042 h 1850722"/>
              <a:gd name="connsiteX3" fmla="*/ 2783007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47971 w 6047971"/>
              <a:gd name="connsiteY6" fmla="*/ 1388042 h 1850722"/>
              <a:gd name="connsiteX7" fmla="*/ 5673663 w 6047971"/>
              <a:gd name="connsiteY7" fmla="*/ 1850722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1303910 w 6047971"/>
              <a:gd name="connsiteY3" fmla="*/ 283023 h 1850722"/>
              <a:gd name="connsiteX4" fmla="*/ 2890656 w 6047971"/>
              <a:gd name="connsiteY4" fmla="*/ 1385 h 1850722"/>
              <a:gd name="connsiteX5" fmla="*/ 2890655 w 6047971"/>
              <a:gd name="connsiteY5" fmla="*/ 1385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2783008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01412 w 6047971"/>
              <a:gd name="connsiteY6" fmla="*/ 1218693 h 1850722"/>
              <a:gd name="connsiteX7" fmla="*/ 5673663 w 6047971"/>
              <a:gd name="connsiteY7" fmla="*/ 1850722 h 1850722"/>
              <a:gd name="connsiteX8" fmla="*/ 5122610 w 6047971"/>
              <a:gd name="connsiteY8" fmla="*/ 1388042 h 1850722"/>
              <a:gd name="connsiteX9" fmla="*/ 5477643 w 6047971"/>
              <a:gd name="connsiteY9" fmla="*/ 1388042 h 1850722"/>
              <a:gd name="connsiteX10" fmla="*/ 2783007 w 6047971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122610 w 6001412"/>
              <a:gd name="connsiteY8" fmla="*/ 1388042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29123 w 6001412"/>
              <a:gd name="connsiteY2" fmla="*/ 1499956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01412" h="1850722" stroke="0" extrusionOk="0">
                <a:moveTo>
                  <a:pt x="5673663" y="1850722"/>
                </a:moveTo>
                <a:lnTo>
                  <a:pt x="5038446" y="1615831"/>
                </a:lnTo>
                <a:lnTo>
                  <a:pt x="5429123" y="1499956"/>
                </a:lnTo>
                <a:cubicBezTo>
                  <a:pt x="5111861" y="682828"/>
                  <a:pt x="4052054" y="0"/>
                  <a:pt x="2783007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5971702" y="1223647"/>
                </a:lnTo>
                <a:lnTo>
                  <a:pt x="5673663" y="1850722"/>
                </a:lnTo>
                <a:close/>
              </a:path>
              <a:path w="6001412" h="1850722" fill="darkenLess" stroke="0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1213757"/>
                  <a:pt x="492556" y="621554"/>
                  <a:pt x="1303910" y="283023"/>
                </a:cubicBezTo>
                <a:cubicBezTo>
                  <a:pt x="1778182" y="85137"/>
                  <a:pt x="2331181" y="-13017"/>
                  <a:pt x="2890656" y="1385"/>
                </a:cubicBezTo>
                <a:lnTo>
                  <a:pt x="2890655" y="1385"/>
                </a:lnTo>
                <a:close/>
              </a:path>
              <a:path w="6001412" h="1850722" fill="none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828596"/>
                  <a:pt x="1245995" y="0"/>
                  <a:pt x="2783008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6001412" y="1218693"/>
                </a:lnTo>
                <a:lnTo>
                  <a:pt x="5673663" y="1850722"/>
                </a:lnTo>
                <a:lnTo>
                  <a:pt x="5054784" y="1585624"/>
                </a:lnTo>
                <a:lnTo>
                  <a:pt x="5432587" y="1465789"/>
                </a:lnTo>
                <a:cubicBezTo>
                  <a:pt x="5115325" y="648661"/>
                  <a:pt x="4052054" y="0"/>
                  <a:pt x="2783007" y="0"/>
                </a:cubicBez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Arrow: Curved Down 5">
            <a:extLst>
              <a:ext uri="{FF2B5EF4-FFF2-40B4-BE49-F238E27FC236}">
                <a16:creationId xmlns:a16="http://schemas.microsoft.com/office/drawing/2014/main" id="{74D2C3AA-78B8-6F2F-8B79-649CBDAB15CC}"/>
              </a:ext>
            </a:extLst>
          </p:cNvPr>
          <p:cNvSpPr/>
          <p:nvPr/>
        </p:nvSpPr>
        <p:spPr>
          <a:xfrm rot="19925921" flipH="1">
            <a:off x="7142453" y="3225485"/>
            <a:ext cx="896171" cy="579305"/>
          </a:xfrm>
          <a:custGeom>
            <a:avLst/>
            <a:gdLst>
              <a:gd name="connsiteX0" fmla="*/ 5673663 w 6136343"/>
              <a:gd name="connsiteY0" fmla="*/ 1850722 h 1850722"/>
              <a:gd name="connsiteX1" fmla="*/ 5122610 w 6136343"/>
              <a:gd name="connsiteY1" fmla="*/ 1388042 h 1850722"/>
              <a:gd name="connsiteX2" fmla="*/ 5477643 w 6136343"/>
              <a:gd name="connsiteY2" fmla="*/ 1388042 h 1850722"/>
              <a:gd name="connsiteX3" fmla="*/ 2783007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1303910 w 6136343"/>
              <a:gd name="connsiteY3" fmla="*/ 283023 h 1850722"/>
              <a:gd name="connsiteX4" fmla="*/ 2890656 w 6136343"/>
              <a:gd name="connsiteY4" fmla="*/ 1385 h 1850722"/>
              <a:gd name="connsiteX5" fmla="*/ 2890655 w 6136343"/>
              <a:gd name="connsiteY5" fmla="*/ 1385 h 1850722"/>
              <a:gd name="connsiteX0" fmla="*/ 2890655 w 6136343"/>
              <a:gd name="connsiteY0" fmla="*/ 1385 h 1850722"/>
              <a:gd name="connsiteX1" fmla="*/ 215294 w 6136343"/>
              <a:gd name="connsiteY1" fmla="*/ 1850722 h 1850722"/>
              <a:gd name="connsiteX2" fmla="*/ 0 w 6136343"/>
              <a:gd name="connsiteY2" fmla="*/ 1850722 h 1850722"/>
              <a:gd name="connsiteX3" fmla="*/ 2783008 w 6136343"/>
              <a:gd name="connsiteY3" fmla="*/ 0 h 1850722"/>
              <a:gd name="connsiteX4" fmla="*/ 2998302 w 6136343"/>
              <a:gd name="connsiteY4" fmla="*/ 0 h 1850722"/>
              <a:gd name="connsiteX5" fmla="*/ 5692938 w 6136343"/>
              <a:gd name="connsiteY5" fmla="*/ 1388042 h 1850722"/>
              <a:gd name="connsiteX6" fmla="*/ 6047971 w 6136343"/>
              <a:gd name="connsiteY6" fmla="*/ 1388042 h 1850722"/>
              <a:gd name="connsiteX7" fmla="*/ 5673663 w 6136343"/>
              <a:gd name="connsiteY7" fmla="*/ 1850722 h 1850722"/>
              <a:gd name="connsiteX8" fmla="*/ 5122610 w 6136343"/>
              <a:gd name="connsiteY8" fmla="*/ 1388042 h 1850722"/>
              <a:gd name="connsiteX9" fmla="*/ 5477643 w 6136343"/>
              <a:gd name="connsiteY9" fmla="*/ 1388042 h 1850722"/>
              <a:gd name="connsiteX10" fmla="*/ 2783007 w 6136343"/>
              <a:gd name="connsiteY10" fmla="*/ 0 h 1850722"/>
              <a:gd name="connsiteX0" fmla="*/ 5673663 w 6047971"/>
              <a:gd name="connsiteY0" fmla="*/ 1850722 h 1850722"/>
              <a:gd name="connsiteX1" fmla="*/ 5122610 w 6047971"/>
              <a:gd name="connsiteY1" fmla="*/ 1388042 h 1850722"/>
              <a:gd name="connsiteX2" fmla="*/ 5477643 w 6047971"/>
              <a:gd name="connsiteY2" fmla="*/ 1388042 h 1850722"/>
              <a:gd name="connsiteX3" fmla="*/ 2783007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47971 w 6047971"/>
              <a:gd name="connsiteY6" fmla="*/ 1388042 h 1850722"/>
              <a:gd name="connsiteX7" fmla="*/ 5673663 w 6047971"/>
              <a:gd name="connsiteY7" fmla="*/ 1850722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1303910 w 6047971"/>
              <a:gd name="connsiteY3" fmla="*/ 283023 h 1850722"/>
              <a:gd name="connsiteX4" fmla="*/ 2890656 w 6047971"/>
              <a:gd name="connsiteY4" fmla="*/ 1385 h 1850722"/>
              <a:gd name="connsiteX5" fmla="*/ 2890655 w 6047971"/>
              <a:gd name="connsiteY5" fmla="*/ 1385 h 1850722"/>
              <a:gd name="connsiteX0" fmla="*/ 2890655 w 6047971"/>
              <a:gd name="connsiteY0" fmla="*/ 1385 h 1850722"/>
              <a:gd name="connsiteX1" fmla="*/ 215294 w 6047971"/>
              <a:gd name="connsiteY1" fmla="*/ 1850722 h 1850722"/>
              <a:gd name="connsiteX2" fmla="*/ 0 w 6047971"/>
              <a:gd name="connsiteY2" fmla="*/ 1850722 h 1850722"/>
              <a:gd name="connsiteX3" fmla="*/ 2783008 w 6047971"/>
              <a:gd name="connsiteY3" fmla="*/ 0 h 1850722"/>
              <a:gd name="connsiteX4" fmla="*/ 2998302 w 6047971"/>
              <a:gd name="connsiteY4" fmla="*/ 0 h 1850722"/>
              <a:gd name="connsiteX5" fmla="*/ 5692938 w 6047971"/>
              <a:gd name="connsiteY5" fmla="*/ 1388042 h 1850722"/>
              <a:gd name="connsiteX6" fmla="*/ 6001412 w 6047971"/>
              <a:gd name="connsiteY6" fmla="*/ 1218693 h 1850722"/>
              <a:gd name="connsiteX7" fmla="*/ 5673663 w 6047971"/>
              <a:gd name="connsiteY7" fmla="*/ 1850722 h 1850722"/>
              <a:gd name="connsiteX8" fmla="*/ 5122610 w 6047971"/>
              <a:gd name="connsiteY8" fmla="*/ 1388042 h 1850722"/>
              <a:gd name="connsiteX9" fmla="*/ 5477643 w 6047971"/>
              <a:gd name="connsiteY9" fmla="*/ 1388042 h 1850722"/>
              <a:gd name="connsiteX10" fmla="*/ 2783007 w 6047971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122610 w 6001412"/>
              <a:gd name="connsiteY8" fmla="*/ 1388042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122610 w 6001412"/>
              <a:gd name="connsiteY1" fmla="*/ 1388042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77643 w 6001412"/>
              <a:gd name="connsiteY9" fmla="*/ 1388042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77643 w 6001412"/>
              <a:gd name="connsiteY2" fmla="*/ 1388042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  <a:gd name="connsiteX0" fmla="*/ 5673663 w 6001412"/>
              <a:gd name="connsiteY0" fmla="*/ 1850722 h 1850722"/>
              <a:gd name="connsiteX1" fmla="*/ 5038446 w 6001412"/>
              <a:gd name="connsiteY1" fmla="*/ 1615831 h 1850722"/>
              <a:gd name="connsiteX2" fmla="*/ 5429123 w 6001412"/>
              <a:gd name="connsiteY2" fmla="*/ 1499956 h 1850722"/>
              <a:gd name="connsiteX3" fmla="*/ 2783007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5971702 w 6001412"/>
              <a:gd name="connsiteY6" fmla="*/ 1223647 h 1850722"/>
              <a:gd name="connsiteX7" fmla="*/ 5673663 w 6001412"/>
              <a:gd name="connsiteY7" fmla="*/ 1850722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1303910 w 6001412"/>
              <a:gd name="connsiteY3" fmla="*/ 283023 h 1850722"/>
              <a:gd name="connsiteX4" fmla="*/ 2890656 w 6001412"/>
              <a:gd name="connsiteY4" fmla="*/ 1385 h 1850722"/>
              <a:gd name="connsiteX5" fmla="*/ 2890655 w 6001412"/>
              <a:gd name="connsiteY5" fmla="*/ 1385 h 1850722"/>
              <a:gd name="connsiteX0" fmla="*/ 2890655 w 6001412"/>
              <a:gd name="connsiteY0" fmla="*/ 1385 h 1850722"/>
              <a:gd name="connsiteX1" fmla="*/ 215294 w 6001412"/>
              <a:gd name="connsiteY1" fmla="*/ 1850722 h 1850722"/>
              <a:gd name="connsiteX2" fmla="*/ 0 w 6001412"/>
              <a:gd name="connsiteY2" fmla="*/ 1850722 h 1850722"/>
              <a:gd name="connsiteX3" fmla="*/ 2783008 w 6001412"/>
              <a:gd name="connsiteY3" fmla="*/ 0 h 1850722"/>
              <a:gd name="connsiteX4" fmla="*/ 2998302 w 6001412"/>
              <a:gd name="connsiteY4" fmla="*/ 0 h 1850722"/>
              <a:gd name="connsiteX5" fmla="*/ 5692938 w 6001412"/>
              <a:gd name="connsiteY5" fmla="*/ 1388042 h 1850722"/>
              <a:gd name="connsiteX6" fmla="*/ 6001412 w 6001412"/>
              <a:gd name="connsiteY6" fmla="*/ 1218693 h 1850722"/>
              <a:gd name="connsiteX7" fmla="*/ 5673663 w 6001412"/>
              <a:gd name="connsiteY7" fmla="*/ 1850722 h 1850722"/>
              <a:gd name="connsiteX8" fmla="*/ 5054784 w 6001412"/>
              <a:gd name="connsiteY8" fmla="*/ 1585624 h 1850722"/>
              <a:gd name="connsiteX9" fmla="*/ 5432587 w 6001412"/>
              <a:gd name="connsiteY9" fmla="*/ 1465789 h 1850722"/>
              <a:gd name="connsiteX10" fmla="*/ 2783007 w 6001412"/>
              <a:gd name="connsiteY10" fmla="*/ 0 h 185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01412" h="1850722" stroke="0" extrusionOk="0">
                <a:moveTo>
                  <a:pt x="5673663" y="1850722"/>
                </a:moveTo>
                <a:lnTo>
                  <a:pt x="5038446" y="1615831"/>
                </a:lnTo>
                <a:lnTo>
                  <a:pt x="5429123" y="1499956"/>
                </a:lnTo>
                <a:cubicBezTo>
                  <a:pt x="5111861" y="682828"/>
                  <a:pt x="4052054" y="0"/>
                  <a:pt x="2783007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5971702" y="1223647"/>
                </a:lnTo>
                <a:lnTo>
                  <a:pt x="5673663" y="1850722"/>
                </a:lnTo>
                <a:close/>
              </a:path>
              <a:path w="6001412" h="1850722" fill="darkenLess" stroke="0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1213757"/>
                  <a:pt x="492556" y="621554"/>
                  <a:pt x="1303910" y="283023"/>
                </a:cubicBezTo>
                <a:cubicBezTo>
                  <a:pt x="1778182" y="85137"/>
                  <a:pt x="2331181" y="-13017"/>
                  <a:pt x="2890656" y="1385"/>
                </a:cubicBezTo>
                <a:lnTo>
                  <a:pt x="2890655" y="1385"/>
                </a:lnTo>
                <a:close/>
              </a:path>
              <a:path w="6001412" h="1850722" fill="none" extrusionOk="0">
                <a:moveTo>
                  <a:pt x="2890655" y="1385"/>
                </a:moveTo>
                <a:cubicBezTo>
                  <a:pt x="1396644" y="39844"/>
                  <a:pt x="215294" y="856449"/>
                  <a:pt x="215294" y="1850722"/>
                </a:cubicBezTo>
                <a:lnTo>
                  <a:pt x="0" y="1850722"/>
                </a:lnTo>
                <a:cubicBezTo>
                  <a:pt x="0" y="828596"/>
                  <a:pt x="1245995" y="0"/>
                  <a:pt x="2783008" y="0"/>
                </a:cubicBezTo>
                <a:lnTo>
                  <a:pt x="2998302" y="0"/>
                </a:lnTo>
                <a:cubicBezTo>
                  <a:pt x="4267349" y="0"/>
                  <a:pt x="5375676" y="570914"/>
                  <a:pt x="5692938" y="1388042"/>
                </a:cubicBezTo>
                <a:lnTo>
                  <a:pt x="6001412" y="1218693"/>
                </a:lnTo>
                <a:lnTo>
                  <a:pt x="5673663" y="1850722"/>
                </a:lnTo>
                <a:lnTo>
                  <a:pt x="5054784" y="1585624"/>
                </a:lnTo>
                <a:lnTo>
                  <a:pt x="5432587" y="1465789"/>
                </a:lnTo>
                <a:cubicBezTo>
                  <a:pt x="5115325" y="648661"/>
                  <a:pt x="4052054" y="0"/>
                  <a:pt x="2783007" y="0"/>
                </a:cubicBez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984F60CD-D309-F0B4-4A58-7243379948B1}"/>
              </a:ext>
            </a:extLst>
          </p:cNvPr>
          <p:cNvSpPr/>
          <p:nvPr/>
        </p:nvSpPr>
        <p:spPr>
          <a:xfrm flipH="1">
            <a:off x="7502222" y="2463297"/>
            <a:ext cx="1518295" cy="1144147"/>
          </a:xfrm>
          <a:prstGeom prst="cloudCallout">
            <a:avLst>
              <a:gd name="adj1" fmla="val -87553"/>
              <a:gd name="adj2" fmla="val 664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9A8CC7-A98D-EE86-6CDD-7973D8E9CD46}"/>
              </a:ext>
            </a:extLst>
          </p:cNvPr>
          <p:cNvSpPr txBox="1"/>
          <p:nvPr/>
        </p:nvSpPr>
        <p:spPr>
          <a:xfrm>
            <a:off x="7875272" y="2620371"/>
            <a:ext cx="857108" cy="82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Your goal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42D2F72-AE4F-3A6A-17FE-79B269FC4F6D}"/>
              </a:ext>
            </a:extLst>
          </p:cNvPr>
          <p:cNvSpPr txBox="1">
            <a:spLocks/>
          </p:cNvSpPr>
          <p:nvPr/>
        </p:nvSpPr>
        <p:spPr>
          <a:xfrm>
            <a:off x="1096962" y="1089848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err="1"/>
              <a:t>Backcasting</a:t>
            </a:r>
            <a:endParaRPr lang="en-GB" sz="4000" b="1"/>
          </a:p>
        </p:txBody>
      </p:sp>
    </p:spTree>
    <p:extLst>
      <p:ext uri="{BB962C8B-B14F-4D97-AF65-F5344CB8AC3E}">
        <p14:creationId xmlns:p14="http://schemas.microsoft.com/office/powerpoint/2010/main" val="13448211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15FF895-B8EE-2894-9170-7EA34183B818}"/>
              </a:ext>
            </a:extLst>
          </p:cNvPr>
          <p:cNvSpPr/>
          <p:nvPr/>
        </p:nvSpPr>
        <p:spPr>
          <a:xfrm>
            <a:off x="-715110" y="1412476"/>
            <a:ext cx="12907110" cy="117856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>
                <a:solidFill>
                  <a:schemeClr val="tx1"/>
                </a:solidFill>
                <a:ea typeface="+mn-lt"/>
                <a:cs typeface="+mn-lt"/>
              </a:rPr>
              <a:t>	Review the key principles of the circular economy </a:t>
            </a: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 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1B686C-E91D-54C2-F2B4-B8B46E30F754}"/>
              </a:ext>
            </a:extLst>
          </p:cNvPr>
          <p:cNvSpPr/>
          <p:nvPr/>
        </p:nvSpPr>
        <p:spPr>
          <a:xfrm>
            <a:off x="-715112" y="2591036"/>
            <a:ext cx="11794592" cy="117856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>
                <a:solidFill>
                  <a:schemeClr val="tx1"/>
                </a:solidFill>
                <a:latin typeface="+mj-lt"/>
              </a:rPr>
              <a:t>	</a:t>
            </a:r>
            <a:r>
              <a:rPr lang="en-GB" sz="2400">
                <a:solidFill>
                  <a:schemeClr val="tx1"/>
                </a:solidFill>
              </a:rPr>
              <a:t>Outline how carbon and resource efficiency goals are related</a:t>
            </a:r>
            <a:r>
              <a:rPr lang="en-US" sz="240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74BC40-99BC-FCC7-A8FA-B95DCDEBD66B}"/>
              </a:ext>
            </a:extLst>
          </p:cNvPr>
          <p:cNvSpPr/>
          <p:nvPr/>
        </p:nvSpPr>
        <p:spPr>
          <a:xfrm>
            <a:off x="-715112" y="3769596"/>
            <a:ext cx="11215472" cy="11785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	</a:t>
            </a:r>
            <a:r>
              <a:rPr lang="en-GB" sz="2400">
                <a:solidFill>
                  <a:schemeClr val="tx1"/>
                </a:solidFill>
                <a:ea typeface="+mn-lt"/>
                <a:cs typeface="+mn-lt"/>
              </a:rPr>
              <a:t>Review how circular economy principles translate to circular 	design principles for the built environment </a:t>
            </a: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 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5D96898D-0F4C-10B9-E494-D6A644461DA6}"/>
              </a:ext>
            </a:extLst>
          </p:cNvPr>
          <p:cNvSpPr/>
          <p:nvPr/>
        </p:nvSpPr>
        <p:spPr>
          <a:xfrm>
            <a:off x="-715113" y="4948156"/>
            <a:ext cx="9965793" cy="117856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>
                <a:solidFill>
                  <a:schemeClr val="tx1"/>
                </a:solidFill>
                <a:ea typeface="+mn-lt"/>
                <a:cs typeface="+mn-lt"/>
              </a:rPr>
              <a:t>	Review key barriers and key city actions that can be taken to 	transition to a circular economy in the construction sector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15FADC-F177-5FBF-4711-A0F57A85A49C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latin typeface="+mj-lt"/>
              </a:rPr>
              <a:t>Now you are able to...</a:t>
            </a:r>
            <a:endParaRPr lang="en-GB" sz="4000" b="1">
              <a:latin typeface="+mj-lt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A14F2C-7548-468C-5FC0-1C8DDC84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31" y="952679"/>
            <a:ext cx="4265806" cy="25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2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5CD9E-2C01-A843-451D-4D469BA1A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80273"/>
            <a:ext cx="12192000" cy="2691245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chemeClr val="accent5"/>
                </a:solidFill>
              </a:rPr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A97B1-11E5-E49F-0A6A-E53D308195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GB" dirty="0">
                <a:cs typeface="Arial"/>
              </a:rPr>
              <a:t>-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2669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38F41-B002-2793-58E6-112D5C09BF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960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C4F9-8B87-07B0-8DA2-DEE0D1EF3E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MODULE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D2316-EA14-9715-9436-1F7F1D54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20000">
            <a:off x="7330230" y="2949397"/>
            <a:ext cx="2058181" cy="886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2DA7C8-5626-60F0-DE1F-3D7982287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00000">
            <a:off x="-97969" y="2942836"/>
            <a:ext cx="2037236" cy="8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834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A82D3-4589-0983-118C-AFB079F3D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7222">
            <a:off x="704757" y="708234"/>
            <a:ext cx="5013636" cy="1177410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0BDB688-AF56-EE19-6398-D6A08D994B47}"/>
              </a:ext>
            </a:extLst>
          </p:cNvPr>
          <p:cNvSpPr txBox="1">
            <a:spLocks/>
          </p:cNvSpPr>
          <p:nvPr/>
        </p:nvSpPr>
        <p:spPr>
          <a:xfrm>
            <a:off x="1170015" y="945335"/>
            <a:ext cx="8611090" cy="70320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/>
              <a:t>Further modules</a:t>
            </a:r>
            <a:endParaRPr lang="en-US"/>
          </a:p>
          <a:p>
            <a:pPr marL="457200" lvl="1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cs typeface="Arial" panose="020B0604020202020204"/>
            </a:endParaRP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8988802E-7E34-415C-61A9-0295D109ED24}"/>
              </a:ext>
            </a:extLst>
          </p:cNvPr>
          <p:cNvSpPr/>
          <p:nvPr/>
        </p:nvSpPr>
        <p:spPr>
          <a:xfrm>
            <a:off x="2743647" y="2524444"/>
            <a:ext cx="2188981" cy="2234009"/>
          </a:xfrm>
          <a:custGeom>
            <a:avLst/>
            <a:gdLst>
              <a:gd name="connsiteX0" fmla="*/ 1564277 w 1564372"/>
              <a:gd name="connsiteY0" fmla="*/ 782186 h 1564277"/>
              <a:gd name="connsiteX1" fmla="*/ 1564277 w 1564372"/>
              <a:gd name="connsiteY1" fmla="*/ 0 h 1564277"/>
              <a:gd name="connsiteX2" fmla="*/ 0 w 1564372"/>
              <a:gd name="connsiteY2" fmla="*/ 0 h 1564277"/>
              <a:gd name="connsiteX3" fmla="*/ 0 w 1564372"/>
              <a:gd name="connsiteY3" fmla="*/ 1564277 h 1564277"/>
              <a:gd name="connsiteX4" fmla="*/ 782186 w 1564372"/>
              <a:gd name="connsiteY4" fmla="*/ 1564277 h 1564277"/>
              <a:gd name="connsiteX5" fmla="*/ 1564372 w 1564372"/>
              <a:gd name="connsiteY5" fmla="*/ 782091 h 1564277"/>
              <a:gd name="connsiteX6" fmla="*/ 1564372 w 1564372"/>
              <a:gd name="connsiteY6" fmla="*/ 782091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4372" h="1564277">
                <a:moveTo>
                  <a:pt x="1564277" y="782186"/>
                </a:moveTo>
                <a:lnTo>
                  <a:pt x="1564277" y="0"/>
                </a:lnTo>
                <a:lnTo>
                  <a:pt x="0" y="0"/>
                </a:lnTo>
                <a:lnTo>
                  <a:pt x="0" y="1564277"/>
                </a:lnTo>
                <a:lnTo>
                  <a:pt x="782186" y="1564277"/>
                </a:lnTo>
                <a:cubicBezTo>
                  <a:pt x="1214178" y="1564277"/>
                  <a:pt x="1564372" y="1214083"/>
                  <a:pt x="1564372" y="782091"/>
                </a:cubicBezTo>
                <a:lnTo>
                  <a:pt x="1564372" y="78209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/>
              <a:t>Module 3</a:t>
            </a:r>
            <a:r>
              <a:rPr lang="en-GB" sz="1800" dirty="0"/>
              <a:t>:</a:t>
            </a:r>
            <a:r>
              <a:rPr lang="en-GB" b="1" dirty="0"/>
              <a:t> </a:t>
            </a:r>
            <a:r>
              <a:rPr lang="en-GB" b="1" dirty="0">
                <a:latin typeface="Arial"/>
                <a:cs typeface="Arial"/>
              </a:rPr>
              <a:t>Planning &amp; Policy</a:t>
            </a:r>
            <a:r>
              <a:rPr lang="en-GB" dirty="0">
                <a:latin typeface="Arial"/>
                <a:cs typeface="Arial"/>
              </a:rPr>
              <a:t> Drivers for a Circular Built Environment</a:t>
            </a:r>
            <a:r>
              <a:rPr lang="en-GB" dirty="0"/>
              <a:t> </a:t>
            </a:r>
            <a:r>
              <a:rPr lang="en-US" sz="1800" dirty="0"/>
              <a:t> </a:t>
            </a:r>
            <a:endParaRPr lang="en-US" dirty="0"/>
          </a:p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" name="Graphic 6">
            <a:extLst>
              <a:ext uri="{FF2B5EF4-FFF2-40B4-BE49-F238E27FC236}">
                <a16:creationId xmlns:a16="http://schemas.microsoft.com/office/drawing/2014/main" id="{A9F21917-8D16-86A7-3153-53E0F08DD1C3}"/>
              </a:ext>
            </a:extLst>
          </p:cNvPr>
          <p:cNvSpPr/>
          <p:nvPr/>
        </p:nvSpPr>
        <p:spPr>
          <a:xfrm>
            <a:off x="5016456" y="2524444"/>
            <a:ext cx="2181064" cy="2225954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/>
              <a:ea typeface="Calibri"/>
              <a:cs typeface="Arial"/>
            </a:endParaRPr>
          </a:p>
          <a:p>
            <a:pPr algn="ctr"/>
            <a:r>
              <a:rPr lang="en-US">
                <a:latin typeface="Arial"/>
                <a:ea typeface="Calibri"/>
                <a:cs typeface="Arial"/>
              </a:rPr>
              <a:t>Module 4: </a:t>
            </a:r>
            <a:endParaRPr lang="en-US">
              <a:cs typeface="Arial"/>
            </a:endParaRPr>
          </a:p>
          <a:p>
            <a:pPr algn="ctr"/>
            <a:r>
              <a:rPr lang="en-US" dirty="0">
                <a:latin typeface="Arial"/>
                <a:ea typeface="Calibri"/>
                <a:cs typeface="Arial"/>
              </a:rPr>
              <a:t>Building a circular built environment with </a:t>
            </a:r>
            <a:r>
              <a:rPr lang="en-US" b="1" dirty="0">
                <a:latin typeface="Arial"/>
                <a:ea typeface="Calibri"/>
                <a:cs typeface="Arial"/>
              </a:rPr>
              <a:t>data</a:t>
            </a:r>
            <a:r>
              <a:rPr lang="en-US" sz="1800" b="1" dirty="0"/>
              <a:t>  </a:t>
            </a:r>
            <a:endParaRPr lang="en-US"/>
          </a:p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" name="Graphic 7">
            <a:extLst>
              <a:ext uri="{FF2B5EF4-FFF2-40B4-BE49-F238E27FC236}">
                <a16:creationId xmlns:a16="http://schemas.microsoft.com/office/drawing/2014/main" id="{6BBC740E-C916-AC12-6CCC-A4EF0F032799}"/>
              </a:ext>
            </a:extLst>
          </p:cNvPr>
          <p:cNvSpPr/>
          <p:nvPr/>
        </p:nvSpPr>
        <p:spPr>
          <a:xfrm>
            <a:off x="7261809" y="2524444"/>
            <a:ext cx="2173151" cy="2217902"/>
          </a:xfrm>
          <a:custGeom>
            <a:avLst/>
            <a:gdLst>
              <a:gd name="connsiteX0" fmla="*/ 0 w 1564372"/>
              <a:gd name="connsiteY0" fmla="*/ 782186 h 1564372"/>
              <a:gd name="connsiteX1" fmla="*/ 0 w 1564372"/>
              <a:gd name="connsiteY1" fmla="*/ 1564372 h 1564372"/>
              <a:gd name="connsiteX2" fmla="*/ 782186 w 1564372"/>
              <a:gd name="connsiteY2" fmla="*/ 1564372 h 1564372"/>
              <a:gd name="connsiteX3" fmla="*/ 1564372 w 1564372"/>
              <a:gd name="connsiteY3" fmla="*/ 1564372 h 1564372"/>
              <a:gd name="connsiteX4" fmla="*/ 1564372 w 1564372"/>
              <a:gd name="connsiteY4" fmla="*/ 782186 h 1564372"/>
              <a:gd name="connsiteX5" fmla="*/ 1564372 w 1564372"/>
              <a:gd name="connsiteY5" fmla="*/ 0 h 1564372"/>
              <a:gd name="connsiteX6" fmla="*/ 782186 w 1564372"/>
              <a:gd name="connsiteY6" fmla="*/ 0 h 1564372"/>
              <a:gd name="connsiteX7" fmla="*/ 782186 w 1564372"/>
              <a:gd name="connsiteY7" fmla="*/ 0 h 1564372"/>
              <a:gd name="connsiteX8" fmla="*/ 0 w 1564372"/>
              <a:gd name="connsiteY8" fmla="*/ 782186 h 1564372"/>
              <a:gd name="connsiteX9" fmla="*/ 0 w 1564372"/>
              <a:gd name="connsiteY9" fmla="*/ 782186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0" y="782186"/>
                </a:moveTo>
                <a:lnTo>
                  <a:pt x="0" y="1564372"/>
                </a:lnTo>
                <a:lnTo>
                  <a:pt x="782186" y="1564372"/>
                </a:lnTo>
                <a:cubicBezTo>
                  <a:pt x="782186" y="1564372"/>
                  <a:pt x="1564372" y="1564372"/>
                  <a:pt x="1564372" y="1564372"/>
                </a:cubicBezTo>
                <a:lnTo>
                  <a:pt x="1564372" y="782186"/>
                </a:lnTo>
                <a:cubicBezTo>
                  <a:pt x="1564372" y="782186"/>
                  <a:pt x="1564372" y="0"/>
                  <a:pt x="1564372" y="0"/>
                </a:cubicBezTo>
                <a:cubicBezTo>
                  <a:pt x="1171007" y="0"/>
                  <a:pt x="1175551" y="0"/>
                  <a:pt x="782186" y="0"/>
                </a:cubicBezTo>
                <a:lnTo>
                  <a:pt x="782186" y="0"/>
                </a:lnTo>
                <a:cubicBezTo>
                  <a:pt x="350194" y="0"/>
                  <a:pt x="0" y="350194"/>
                  <a:pt x="0" y="782186"/>
                </a:cubicBezTo>
                <a:lnTo>
                  <a:pt x="0" y="78218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  <a:p>
            <a:pPr algn="ctr"/>
            <a:endParaRPr lang="en-US" dirty="0">
              <a:ea typeface="+mn-lt"/>
              <a:cs typeface="+mn-lt"/>
            </a:endParaRPr>
          </a:p>
          <a:p>
            <a:pPr algn="ctr"/>
            <a:r>
              <a:rPr lang="en-US" sz="1800" dirty="0">
                <a:ea typeface="+mn-lt"/>
                <a:cs typeface="+mn-lt"/>
              </a:rPr>
              <a:t>Module 5: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 dirty="0">
                <a:ea typeface="+mn-lt"/>
                <a:cs typeface="+mn-lt"/>
              </a:rPr>
              <a:t>Building Transformation</a:t>
            </a:r>
            <a:r>
              <a:rPr lang="en-US" dirty="0">
                <a:ea typeface="+mn-lt"/>
                <a:cs typeface="+mn-lt"/>
              </a:rPr>
              <a:t> Strategies</a:t>
            </a:r>
            <a:endParaRPr lang="en-US">
              <a:cs typeface="Arial"/>
            </a:endParaRPr>
          </a:p>
          <a:p>
            <a:pPr algn="ctr"/>
            <a:endParaRPr lang="en-US" sz="1800" dirty="0">
              <a:cs typeface="Arial"/>
            </a:endParaRPr>
          </a:p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8B93B15B-FF9D-3560-7CE9-68B5FAEFBFE2}"/>
              </a:ext>
            </a:extLst>
          </p:cNvPr>
          <p:cNvSpPr/>
          <p:nvPr/>
        </p:nvSpPr>
        <p:spPr>
          <a:xfrm>
            <a:off x="488527" y="2523687"/>
            <a:ext cx="2181062" cy="2225952"/>
          </a:xfrm>
          <a:custGeom>
            <a:avLst/>
            <a:gdLst>
              <a:gd name="connsiteX0" fmla="*/ 782186 w 1564277"/>
              <a:gd name="connsiteY0" fmla="*/ 0 h 1564277"/>
              <a:gd name="connsiteX1" fmla="*/ 0 w 1564277"/>
              <a:gd name="connsiteY1" fmla="*/ 0 h 1564277"/>
              <a:gd name="connsiteX2" fmla="*/ 0 w 1564277"/>
              <a:gd name="connsiteY2" fmla="*/ 1564277 h 1564277"/>
              <a:gd name="connsiteX3" fmla="*/ 1564277 w 1564277"/>
              <a:gd name="connsiteY3" fmla="*/ 1564277 h 1564277"/>
              <a:gd name="connsiteX4" fmla="*/ 1564277 w 1564277"/>
              <a:gd name="connsiteY4" fmla="*/ 782091 h 1564277"/>
              <a:gd name="connsiteX5" fmla="*/ 1564277 w 1564277"/>
              <a:gd name="connsiteY5" fmla="*/ 782091 h 1564277"/>
              <a:gd name="connsiteX6" fmla="*/ 782186 w 1564277"/>
              <a:gd name="connsiteY6" fmla="*/ 0 h 1564277"/>
              <a:gd name="connsiteX7" fmla="*/ 782186 w 1564277"/>
              <a:gd name="connsiteY7" fmla="*/ 0 h 15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4277" h="1564277">
                <a:moveTo>
                  <a:pt x="782186" y="0"/>
                </a:moveTo>
                <a:lnTo>
                  <a:pt x="0" y="0"/>
                </a:lnTo>
                <a:lnTo>
                  <a:pt x="0" y="1564277"/>
                </a:lnTo>
                <a:lnTo>
                  <a:pt x="1564277" y="1564277"/>
                </a:lnTo>
                <a:lnTo>
                  <a:pt x="1564277" y="782091"/>
                </a:lnTo>
                <a:lnTo>
                  <a:pt x="1564277" y="782091"/>
                </a:lnTo>
                <a:cubicBezTo>
                  <a:pt x="1564277" y="350194"/>
                  <a:pt x="1214178" y="0"/>
                  <a:pt x="782186" y="0"/>
                </a:cubicBezTo>
                <a:lnTo>
                  <a:pt x="782186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cs typeface="Arial"/>
            </a:endParaRPr>
          </a:p>
          <a:p>
            <a:pPr algn="ctr"/>
            <a:endParaRPr lang="en-US" dirty="0"/>
          </a:p>
          <a:p>
            <a:pPr lvl="0" algn="ctr"/>
            <a:r>
              <a:rPr lang="en-US" sz="1800" dirty="0"/>
              <a:t>Module </a:t>
            </a:r>
            <a:r>
              <a:rPr lang="en-US" dirty="0"/>
              <a:t>2</a:t>
            </a:r>
            <a:r>
              <a:rPr lang="en-US" sz="1800" dirty="0"/>
              <a:t>: </a:t>
            </a:r>
            <a:endParaRPr lang="en-US" dirty="0">
              <a:cs typeface="Arial"/>
            </a:endParaRPr>
          </a:p>
          <a:p>
            <a:pPr algn="ctr"/>
            <a:r>
              <a:rPr lang="en-US" b="1" dirty="0">
                <a:latin typeface="Arial"/>
                <a:cs typeface="Arial"/>
              </a:rPr>
              <a:t>Public Procurement</a:t>
            </a:r>
            <a:r>
              <a:rPr lang="en-US" dirty="0">
                <a:latin typeface="Arial"/>
                <a:cs typeface="Arial"/>
              </a:rPr>
              <a:t> for a Circular Built Environment</a:t>
            </a:r>
          </a:p>
          <a:p>
            <a:pPr lvl="0" algn="ctr" rtl="0"/>
            <a:endParaRPr lang="en-GB" sz="1800" dirty="0">
              <a:cs typeface="Arial"/>
            </a:endParaRPr>
          </a:p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F6F6BC-6812-ABD0-A593-F738B1B992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16993" y="5854524"/>
            <a:ext cx="1394324" cy="254117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GB" dirty="0"/>
              <a:t>Module 1</a:t>
            </a:r>
          </a:p>
        </p:txBody>
      </p:sp>
      <p:sp>
        <p:nvSpPr>
          <p:cNvPr id="12" name="Graphic 6">
            <a:extLst>
              <a:ext uri="{FF2B5EF4-FFF2-40B4-BE49-F238E27FC236}">
                <a16:creationId xmlns:a16="http://schemas.microsoft.com/office/drawing/2014/main" id="{9AF978EB-C61E-8241-4AD9-3CF450D98399}"/>
              </a:ext>
            </a:extLst>
          </p:cNvPr>
          <p:cNvSpPr/>
          <p:nvPr/>
        </p:nvSpPr>
        <p:spPr>
          <a:xfrm>
            <a:off x="9529841" y="2534213"/>
            <a:ext cx="2181064" cy="2225954"/>
          </a:xfrm>
          <a:custGeom>
            <a:avLst/>
            <a:gdLst>
              <a:gd name="connsiteX0" fmla="*/ 782186 w 1564372"/>
              <a:gd name="connsiteY0" fmla="*/ 1564277 h 1564372"/>
              <a:gd name="connsiteX1" fmla="*/ 1564372 w 1564372"/>
              <a:gd name="connsiteY1" fmla="*/ 1564277 h 1564372"/>
              <a:gd name="connsiteX2" fmla="*/ 1564372 w 1564372"/>
              <a:gd name="connsiteY2" fmla="*/ 782091 h 1564372"/>
              <a:gd name="connsiteX3" fmla="*/ 1564372 w 1564372"/>
              <a:gd name="connsiteY3" fmla="*/ 0 h 1564372"/>
              <a:gd name="connsiteX4" fmla="*/ 782186 w 1564372"/>
              <a:gd name="connsiteY4" fmla="*/ 0 h 1564372"/>
              <a:gd name="connsiteX5" fmla="*/ 0 w 1564372"/>
              <a:gd name="connsiteY5" fmla="*/ 0 h 1564372"/>
              <a:gd name="connsiteX6" fmla="*/ 0 w 1564372"/>
              <a:gd name="connsiteY6" fmla="*/ 782186 h 1564372"/>
              <a:gd name="connsiteX7" fmla="*/ 0 w 1564372"/>
              <a:gd name="connsiteY7" fmla="*/ 782186 h 1564372"/>
              <a:gd name="connsiteX8" fmla="*/ 782186 w 1564372"/>
              <a:gd name="connsiteY8" fmla="*/ 1564372 h 1564372"/>
              <a:gd name="connsiteX9" fmla="*/ 782186 w 1564372"/>
              <a:gd name="connsiteY9" fmla="*/ 1564372 h 15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4372" h="1564372">
                <a:moveTo>
                  <a:pt x="782186" y="1564277"/>
                </a:moveTo>
                <a:lnTo>
                  <a:pt x="1564372" y="1564277"/>
                </a:lnTo>
                <a:cubicBezTo>
                  <a:pt x="1564372" y="1564277"/>
                  <a:pt x="1564372" y="782091"/>
                  <a:pt x="1564372" y="782091"/>
                </a:cubicBezTo>
                <a:lnTo>
                  <a:pt x="1564372" y="0"/>
                </a:lnTo>
                <a:cubicBezTo>
                  <a:pt x="1564372" y="0"/>
                  <a:pt x="782186" y="0"/>
                  <a:pt x="782186" y="0"/>
                </a:cubicBezTo>
                <a:lnTo>
                  <a:pt x="0" y="0"/>
                </a:lnTo>
                <a:cubicBezTo>
                  <a:pt x="0" y="393365"/>
                  <a:pt x="0" y="388821"/>
                  <a:pt x="0" y="782186"/>
                </a:cubicBezTo>
                <a:lnTo>
                  <a:pt x="0" y="782186"/>
                </a:lnTo>
                <a:cubicBezTo>
                  <a:pt x="0" y="1214178"/>
                  <a:pt x="350194" y="1564372"/>
                  <a:pt x="782186" y="1564372"/>
                </a:cubicBezTo>
                <a:lnTo>
                  <a:pt x="782186" y="156437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467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ea typeface="+mn-lt"/>
                <a:cs typeface="+mn-lt"/>
              </a:rPr>
              <a:t>Module </a:t>
            </a:r>
            <a:r>
              <a:rPr lang="en-US" dirty="0">
                <a:ea typeface="+mn-lt"/>
                <a:cs typeface="+mn-lt"/>
              </a:rPr>
              <a:t>6</a:t>
            </a:r>
            <a:r>
              <a:rPr lang="en-US" sz="1800" dirty="0">
                <a:ea typeface="+mn-lt"/>
                <a:cs typeface="+mn-lt"/>
              </a:rPr>
              <a:t>: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>
                <a:latin typeface="Arial"/>
                <a:cs typeface="Arial"/>
              </a:rPr>
              <a:t>Maximising Material Reuse –</a:t>
            </a:r>
            <a:r>
              <a:rPr lang="en-US" dirty="0">
                <a:latin typeface="Arial"/>
                <a:cs typeface="Arial"/>
              </a:rPr>
              <a:t> Urban mining and designing for deconstruction.</a:t>
            </a:r>
          </a:p>
          <a:p>
            <a:pPr algn="ctr"/>
            <a:endParaRPr lang="en-GB" dirty="0">
              <a:solidFill>
                <a:srgbClr val="D7C82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800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B0010D-56E4-5A57-2397-E46A1F63F06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4000" b="1" dirty="0"/>
              <a:t>Sources 1/3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C53168-B6F9-EDD9-673E-6EC3D858F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811562"/>
              </p:ext>
            </p:extLst>
          </p:nvPr>
        </p:nvGraphicFramePr>
        <p:xfrm>
          <a:off x="1312159" y="2002780"/>
          <a:ext cx="9831484" cy="3728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0292">
                  <a:extLst>
                    <a:ext uri="{9D8B030D-6E8A-4147-A177-3AD203B41FA5}">
                      <a16:colId xmlns:a16="http://schemas.microsoft.com/office/drawing/2014/main" val="2004549286"/>
                    </a:ext>
                  </a:extLst>
                </a:gridCol>
                <a:gridCol w="5811192">
                  <a:extLst>
                    <a:ext uri="{9D8B030D-6E8A-4147-A177-3AD203B41FA5}">
                      <a16:colId xmlns:a16="http://schemas.microsoft.com/office/drawing/2014/main" val="953692909"/>
                    </a:ext>
                  </a:extLst>
                </a:gridCol>
              </a:tblGrid>
              <a:tr h="196102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600" dirty="0">
                        <a:effectLst/>
                        <a:latin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600" dirty="0">
                        <a:effectLst/>
                        <a:latin typeface="Arial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79147951"/>
                  </a:ext>
                </a:extLst>
              </a:tr>
              <a:tr h="353505"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‘Our current consumption patterns mean we consume the equivalent of 1.75 planet’s worth of resources every year’ 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2"/>
                        </a:rPr>
                        <a:t>https://www.theworldcounts.com/challenges/planet-earth/state-of-the-planet/overuse-of-resources-on-earth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  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880114082"/>
                  </a:ext>
                </a:extLst>
              </a:tr>
              <a:tr h="274948"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The ‘Take-Make-Dispose' Model 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3"/>
                        </a:rPr>
                        <a:t>https://ellenmacarthurfoundation.org/topics/circular-economy-introduction/overview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  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41593028"/>
                  </a:ext>
                </a:extLst>
              </a:tr>
              <a:tr h="274948"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EMF Circular Economy Definition 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3"/>
                        </a:rPr>
                        <a:t>https://ellenmacarthurfoundation.org/topics/circular-economy-introduction/overview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489297693"/>
                  </a:ext>
                </a:extLst>
              </a:tr>
              <a:tr h="274948"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The Butterfly Diagram - EMF 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4"/>
                        </a:rPr>
                        <a:t>https://ellenmacarthurfoundation.org/circular-economy-diagram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894252293"/>
                  </a:ext>
                </a:extLst>
              </a:tr>
              <a:tr h="353505"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‘The built environment generates nearly 50% of annual global CO2 emissions’ – Architecture 2030 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5"/>
                        </a:rPr>
                        <a:t>https://architecture2030.org/why-the-building-sector/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536236242"/>
                  </a:ext>
                </a:extLst>
              </a:tr>
              <a:tr h="274948"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The Carbon Leadership Forum 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6"/>
                        </a:rPr>
                        <a:t>https://carbonleadershipforum.org/embodied-carbon-101/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118843908"/>
                  </a:ext>
                </a:extLst>
              </a:tr>
              <a:tr h="274948"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‘Cement is responsible for 8% of all global CO2 emissions’ 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7"/>
                        </a:rPr>
                        <a:t>https://www.chathamhouse.org/2018/06/making-concrete-change-innovation-low-carbon-cement-and-concrete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843794686"/>
                  </a:ext>
                </a:extLst>
              </a:tr>
              <a:tr h="353505"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‘Many steel-framed buildings in the UK use twice as much steel than is structurally necessary’ 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8"/>
                        </a:rPr>
                        <a:t>https://royalsocietypublishing.org/doi/full/10.1098/rspa.2014.0170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 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86240545"/>
                  </a:ext>
                </a:extLst>
              </a:tr>
              <a:tr h="883762"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What CE means in construction 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fontAlgn="t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Rose, C.M., Stegemann, J.A., 2018. From Waste Management to Component Management in the Construction Industry. Sustainability. </a:t>
                      </a:r>
                      <a:r>
                        <a:rPr lang="en-US" sz="600" dirty="0">
                          <a:effectLst/>
                          <a:latin typeface="Arial"/>
                          <a:hlinkClick r:id="rId9"/>
                        </a:rPr>
                        <a:t>https://www.mdpi.com/2071-1050/10/1/229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</a:t>
                      </a:r>
                    </a:p>
                    <a:p>
                      <a:pPr rtl="0" fontAlgn="base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Rose, C.M., Stegemann, J.A., 2018. </a:t>
                      </a:r>
                      <a:r>
                        <a:rPr lang="en-US" sz="600" dirty="0" err="1">
                          <a:effectLst/>
                          <a:latin typeface="Arial"/>
                        </a:rPr>
                        <a:t>Characterising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 Existing Buildings as Material Banks (E-BAMB) to Enable Component Reuse. Proceedings of the Institution of Civil Engineers: Engineering Sustainability. 00074, 1–42. </a:t>
                      </a:r>
                      <a:r>
                        <a:rPr lang="en-US" sz="600" dirty="0">
                          <a:effectLst/>
                          <a:latin typeface="Arial"/>
                          <a:hlinkClick r:id="rId10"/>
                        </a:rPr>
                        <a:t>https://www.icevirtuallibrary.com/doi/pdf/10.1680/jensu.17.00074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</a:t>
                      </a:r>
                    </a:p>
                    <a:p>
                      <a:pPr rtl="0" fontAlgn="base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Rose, C.M., 2019. Systems for reuse, repurposing and upcycling of existing building components. Doctoral thesis, UCL. </a:t>
                      </a:r>
                      <a:r>
                        <a:rPr lang="en-US" sz="600" dirty="0">
                          <a:effectLst/>
                          <a:latin typeface="Arial"/>
                          <a:hlinkClick r:id="rId11"/>
                        </a:rPr>
                        <a:t>https://discovery.ucl.ac.uk/id/eprint/10072754/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 </a:t>
                      </a:r>
                    </a:p>
                    <a:p>
                      <a:pPr rtl="0" fontAlgn="base"/>
                      <a:endParaRPr lang="en-US" sz="600" dirty="0">
                        <a:effectLst/>
                        <a:latin typeface="Arial"/>
                      </a:endParaRP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van Hinte, E., </a:t>
                      </a:r>
                      <a:r>
                        <a:rPr lang="en-US" sz="600" dirty="0" err="1">
                          <a:effectLst/>
                          <a:latin typeface="Arial"/>
                        </a:rPr>
                        <a:t>Peeren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, C., </a:t>
                      </a:r>
                      <a:r>
                        <a:rPr lang="en-US" sz="600" dirty="0" err="1">
                          <a:effectLst/>
                          <a:latin typeface="Arial"/>
                        </a:rPr>
                        <a:t>Jongert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, J., 2007. </a:t>
                      </a:r>
                      <a:r>
                        <a:rPr lang="en-US" sz="600" dirty="0" err="1">
                          <a:effectLst/>
                          <a:latin typeface="Arial"/>
                        </a:rPr>
                        <a:t>Superuse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: Constructing New Architecture by Shortcutting Material Flows. 010 Publishers. </a:t>
                      </a:r>
                      <a:r>
                        <a:rPr lang="en-US" sz="600" dirty="0">
                          <a:effectLst/>
                          <a:latin typeface="Arial"/>
                          <a:hlinkClick r:id="rId12"/>
                        </a:rPr>
                        <a:t>https://books.google.co.uk/books/about/Superuse.html?id=QnI1m8-Mku4C&amp;redir_esc=y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363476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564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C2BE8F-DF38-A361-99A0-49247A021B4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4000" b="1" dirty="0">
                <a:cs typeface="Arial"/>
              </a:rPr>
              <a:t>Sources 2/3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19E540-53FF-6122-7938-C001B6E32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778571"/>
              </p:ext>
            </p:extLst>
          </p:nvPr>
        </p:nvGraphicFramePr>
        <p:xfrm>
          <a:off x="1369301" y="2044427"/>
          <a:ext cx="9503788" cy="3503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895">
                  <a:extLst>
                    <a:ext uri="{9D8B030D-6E8A-4147-A177-3AD203B41FA5}">
                      <a16:colId xmlns:a16="http://schemas.microsoft.com/office/drawing/2014/main" val="694110994"/>
                    </a:ext>
                  </a:extLst>
                </a:gridCol>
                <a:gridCol w="5566893">
                  <a:extLst>
                    <a:ext uri="{9D8B030D-6E8A-4147-A177-3AD203B41FA5}">
                      <a16:colId xmlns:a16="http://schemas.microsoft.com/office/drawing/2014/main" val="757294136"/>
                    </a:ext>
                  </a:extLst>
                </a:gridCol>
              </a:tblGrid>
              <a:tr h="197922">
                <a:tc>
                  <a:txBody>
                    <a:bodyPr/>
                    <a:lstStyle/>
                    <a:p>
                      <a:pPr fontAlgn="auto"/>
                      <a:r>
                        <a:rPr lang="en-US" sz="600" dirty="0">
                          <a:effectLst/>
                        </a:rPr>
                        <a:t>​</a:t>
                      </a:r>
                      <a:endParaRPr lang="en-US" sz="600" b="1">
                        <a:solidFill>
                          <a:srgbClr val="FE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600" dirty="0">
                          <a:effectLst/>
                        </a:rPr>
                        <a:t>​</a:t>
                      </a:r>
                      <a:endParaRPr lang="en-US" sz="600" b="1">
                        <a:solidFill>
                          <a:srgbClr val="FE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49698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 err="1">
                          <a:effectLst/>
                        </a:rPr>
                        <a:t>CIRCuIT</a:t>
                      </a:r>
                      <a:r>
                        <a:rPr lang="en-US" sz="600" dirty="0">
                          <a:effectLst/>
                        </a:rPr>
                        <a:t> Key Focus Areas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2"/>
                        </a:rPr>
                        <a:t>https://www.circuit-project.eu/focus-areas</a:t>
                      </a:r>
                      <a:r>
                        <a:rPr lang="en-US" sz="600" dirty="0">
                          <a:effectLst/>
                        </a:rPr>
                        <a:t> 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85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</a:rPr>
                        <a:t>ARUP’s Circular Design Framework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3"/>
                        </a:rPr>
                        <a:t>https://ce-toolkit.dhub.arup.com/framework</a:t>
                      </a:r>
                      <a:r>
                        <a:rPr lang="en-US" sz="600" dirty="0">
                          <a:effectLst/>
                        </a:rPr>
                        <a:t> 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66202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</a:rPr>
                        <a:t>Case Study 2.1 ‘The Hithe’ 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4"/>
                        </a:rPr>
                        <a:t>https://www.ifdo.co/projects/the-hithe</a:t>
                      </a:r>
                      <a:r>
                        <a:rPr lang="en-US" sz="600" dirty="0">
                          <a:effectLst/>
                        </a:rPr>
                        <a:t>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66201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</a:rPr>
                        <a:t>Case Study 2.2 ‘Town Hall </a:t>
                      </a:r>
                      <a:r>
                        <a:rPr lang="en-US" sz="600" dirty="0" err="1">
                          <a:effectLst/>
                        </a:rPr>
                        <a:t>Brummen</a:t>
                      </a:r>
                      <a:r>
                        <a:rPr lang="en-US" sz="600" dirty="0">
                          <a:effectLst/>
                        </a:rPr>
                        <a:t>’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5"/>
                        </a:rPr>
                        <a:t>https://ellenmacarthurfoundation.org/circular-examples/brummen-town-hall</a:t>
                      </a:r>
                      <a:r>
                        <a:rPr lang="en-US" sz="600" dirty="0">
                          <a:effectLst/>
                        </a:rPr>
                        <a:t>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66120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</a:rPr>
                        <a:t>Case Study 3.1 ‘Triton Square’ 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6"/>
                        </a:rPr>
                        <a:t>https://www.arup.com/projects/1-triton-square</a:t>
                      </a:r>
                      <a:r>
                        <a:rPr lang="en-US" sz="600" dirty="0">
                          <a:effectLst/>
                        </a:rPr>
                        <a:t>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38889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</a:rPr>
                        <a:t>Case Study 3.2 ‘The Velodrome’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7"/>
                        </a:rPr>
                        <a:t>https://www.hopkins.co.uk/projects/sport/london-2012-velodrome/</a:t>
                      </a:r>
                      <a:r>
                        <a:rPr lang="en-US" sz="600" dirty="0">
                          <a:effectLst/>
                        </a:rPr>
                        <a:t>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47619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</a:rPr>
                        <a:t>Case Study 4.1 ‘Dalston Works’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8"/>
                        </a:rPr>
                        <a:t>https://www.dalston-works.co.uk/</a:t>
                      </a:r>
                      <a:r>
                        <a:rPr lang="en-US" sz="600" dirty="0">
                          <a:effectLst/>
                        </a:rPr>
                        <a:t>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48456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</a:rPr>
                        <a:t>Circular Design in Layers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9"/>
                        </a:rPr>
                        <a:t>https://www.london.gov.uk/publications/circular-economy-statement-guidance</a:t>
                      </a:r>
                      <a:r>
                        <a:rPr lang="en-US" sz="600" dirty="0">
                          <a:effectLst/>
                        </a:rPr>
                        <a:t>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682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</a:rPr>
                        <a:t>C40 Cities Website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10"/>
                        </a:rPr>
                        <a:t>https://www.c40.org/</a:t>
                      </a:r>
                      <a:r>
                        <a:rPr lang="en-US" sz="600" dirty="0">
                          <a:effectLst/>
                        </a:rPr>
                        <a:t>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00223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</a:rPr>
                        <a:t>Amsterdam Circular Strategy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11"/>
                        </a:rPr>
                        <a:t>https://www.amsterdam.nl/en/policy/sustainability/circular-economy/</a:t>
                      </a:r>
                      <a:r>
                        <a:rPr lang="en-US" sz="600" dirty="0">
                          <a:effectLst/>
                        </a:rPr>
                        <a:t>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89950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</a:rPr>
                        <a:t>Kate Raworth Donut Economics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12"/>
                        </a:rPr>
                        <a:t>https://www.kateraworth.com/doughnut/</a:t>
                      </a:r>
                      <a:r>
                        <a:rPr lang="en-US" sz="600" dirty="0">
                          <a:effectLst/>
                        </a:rPr>
                        <a:t>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91919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</a:rPr>
                        <a:t>London Plan Circular Economy Statement ​​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600" dirty="0">
                          <a:effectLst/>
                        </a:rPr>
                        <a:t>​​</a:t>
                      </a:r>
                    </a:p>
                    <a:p>
                      <a:pPr fontAlgn="base"/>
                      <a:r>
                        <a:rPr lang="en-US" sz="600" dirty="0">
                          <a:effectLst/>
                          <a:hlinkClick r:id="rId13"/>
                        </a:rPr>
                        <a:t>https://www.london.gov.uk/programmes-strategies/planning/london-plan/new-london-plan/london-plan-2021</a:t>
                      </a:r>
                      <a:r>
                        <a:rPr lang="en-US" sz="600" dirty="0">
                          <a:effectLst/>
                        </a:rPr>
                        <a:t> ​​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214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0943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C2BE8F-DF38-A361-99A0-49247A021B4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4000" b="1" dirty="0">
                <a:cs typeface="Arial"/>
              </a:rPr>
              <a:t>Sources 3/3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F4862D-A5C8-536D-8FA6-304616C5E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766419"/>
              </p:ext>
            </p:extLst>
          </p:nvPr>
        </p:nvGraphicFramePr>
        <p:xfrm>
          <a:off x="1352032" y="2062870"/>
          <a:ext cx="9496494" cy="3146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0243">
                  <a:extLst>
                    <a:ext uri="{9D8B030D-6E8A-4147-A177-3AD203B41FA5}">
                      <a16:colId xmlns:a16="http://schemas.microsoft.com/office/drawing/2014/main" val="280755434"/>
                    </a:ext>
                  </a:extLst>
                </a:gridCol>
                <a:gridCol w="5306251">
                  <a:extLst>
                    <a:ext uri="{9D8B030D-6E8A-4147-A177-3AD203B41FA5}">
                      <a16:colId xmlns:a16="http://schemas.microsoft.com/office/drawing/2014/main" val="2826238858"/>
                    </a:ext>
                  </a:extLst>
                </a:gridCol>
              </a:tblGrid>
              <a:tr h="20776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600" dirty="0">
                        <a:effectLst/>
                        <a:latin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600" dirty="0">
                        <a:effectLst/>
                        <a:latin typeface="Arial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51966475"/>
                  </a:ext>
                </a:extLst>
              </a:tr>
              <a:tr h="32648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600" dirty="0">
                          <a:effectLst/>
                        </a:rPr>
                        <a:t>​​</a:t>
                      </a:r>
                      <a:endParaRPr lang="en-US">
                        <a:effectLst/>
                      </a:endParaRPr>
                    </a:p>
                    <a:p>
                      <a:pPr lvl="0">
                        <a:buNone/>
                      </a:pPr>
                      <a:r>
                        <a:rPr lang="en-US" sz="600" dirty="0">
                          <a:effectLst/>
                        </a:rPr>
                        <a:t>Los Angeles Adaptive Reuse Ordinance ​​</a:t>
                      </a:r>
                      <a:endParaRPr lang="en-US">
                        <a:effectLst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600" dirty="0">
                          <a:effectLst/>
                        </a:rPr>
                        <a:t>​​</a:t>
                      </a:r>
                      <a:endParaRPr lang="en-US">
                        <a:effectLst/>
                      </a:endParaRPr>
                    </a:p>
                    <a:p>
                      <a:pPr lvl="0">
                        <a:buNone/>
                      </a:pPr>
                      <a:r>
                        <a:rPr lang="en-US" sz="600" dirty="0">
                          <a:effectLst/>
                          <a:hlinkClick r:id="rId2"/>
                        </a:rPr>
                        <a:t>https://www.ladbs.org/services/core-services/plan-check-permit/plan-check-permit-special-assistance/adaptive-reuse-projects</a:t>
                      </a:r>
                      <a:r>
                        <a:rPr lang="en-US" sz="600" dirty="0">
                          <a:effectLst/>
                        </a:rPr>
                        <a:t> ​​</a:t>
                      </a:r>
                      <a:endParaRPr lang="en-US">
                        <a:effectLst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481517370"/>
                  </a:ext>
                </a:extLst>
              </a:tr>
              <a:tr h="326481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  <a:endParaRPr lang="en-US"/>
                    </a:p>
                    <a:p>
                      <a:pPr lvl="0" rtl="0">
                        <a:buNone/>
                      </a:pPr>
                      <a:r>
                        <a:rPr lang="en-US" sz="600" dirty="0">
                          <a:effectLst/>
                          <a:latin typeface="Arial"/>
                        </a:rPr>
                        <a:t>Portland Low Carbon Concrete Initiative  ​​​</a:t>
                      </a:r>
                      <a:endParaRPr lang="en-US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  <a:endParaRPr lang="en-US"/>
                    </a:p>
                    <a:p>
                      <a:pPr lvl="0" rtl="0">
                        <a:buNone/>
                      </a:pPr>
                      <a:r>
                        <a:rPr lang="en-US" sz="600" dirty="0">
                          <a:effectLst/>
                          <a:latin typeface="Arial"/>
                          <a:hlinkClick r:id="rId3"/>
                        </a:rPr>
                        <a:t>https://www.portland.gov/omf/brfs/procurement/sustainable-procurement-program/sp-initiatives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​​​</a:t>
                      </a:r>
                      <a:endParaRPr lang="en-US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413609328"/>
                  </a:ext>
                </a:extLst>
              </a:tr>
              <a:tr h="326481"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Empty Homes Tax ​​​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4"/>
                        </a:rPr>
                        <a:t>https://vancouver.ca/home-property-development/empty-homes-tax.aspx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 ​​​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108416119"/>
                  </a:ext>
                </a:extLst>
              </a:tr>
              <a:tr h="326481"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Excess Materials Exchange ​​​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5"/>
                        </a:rPr>
                        <a:t>https://app.excessmaterialsexchange.com/mqUFWBvNwawg/7dlcKxtDyliQ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​​​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619090724"/>
                  </a:ext>
                </a:extLst>
              </a:tr>
              <a:tr h="326481"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Climate Neutral Cities Alliance ​​​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6"/>
                        </a:rPr>
                        <a:t>https://carbonneutralcities.org/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​​​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8484297"/>
                  </a:ext>
                </a:extLst>
              </a:tr>
              <a:tr h="326481"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C40 Cities ​​​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7"/>
                        </a:rPr>
                        <a:t>https://www.c40.org/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​​​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271440895"/>
                  </a:ext>
                </a:extLst>
              </a:tr>
              <a:tr h="326481"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Big Buyers Initiative ​​​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8"/>
                        </a:rPr>
                        <a:t>https://bigbuyers.eu/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 ​​​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925091546"/>
                  </a:ext>
                </a:extLst>
              </a:tr>
              <a:tr h="326481"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Euro Cities ​​​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9"/>
                        </a:rPr>
                        <a:t>https://eurocities.eu/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​​​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09846314"/>
                  </a:ext>
                </a:extLst>
              </a:tr>
              <a:tr h="326481"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ICLEI ​​​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</a:rPr>
                        <a:t>​​​</a:t>
                      </a:r>
                    </a:p>
                    <a:p>
                      <a:pPr rtl="0" fontAlgn="base"/>
                      <a:r>
                        <a:rPr lang="en-US" sz="600" dirty="0">
                          <a:effectLst/>
                          <a:latin typeface="Arial"/>
                          <a:hlinkClick r:id="rId10"/>
                        </a:rPr>
                        <a:t>https://iclei-europe.org/</a:t>
                      </a:r>
                      <a:r>
                        <a:rPr lang="en-US" sz="600" dirty="0">
                          <a:effectLst/>
                          <a:latin typeface="Arial"/>
                        </a:rPr>
                        <a:t> ​​​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428996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349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C31F7E-0BE7-A6D4-209C-470F5CE10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The Issue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A93818-0E43-E511-A0A7-6778EE048B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----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61B8617-CA53-191B-2766-152B185173C8}"/>
              </a:ext>
            </a:extLst>
          </p:cNvPr>
          <p:cNvSpPr txBox="1">
            <a:spLocks/>
          </p:cNvSpPr>
          <p:nvPr/>
        </p:nvSpPr>
        <p:spPr>
          <a:xfrm>
            <a:off x="487363" y="6054761"/>
            <a:ext cx="3203352" cy="508235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EFFFF"/>
                </a:solidFill>
                <a:ea typeface="+mn-lt"/>
                <a:cs typeface="+mn-lt"/>
              </a:rPr>
              <a:t>-</a:t>
            </a:r>
            <a:endParaRPr lang="en-US" dirty="0">
              <a:solidFill>
                <a:srgbClr val="FE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1529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6">
            <a:extLst>
              <a:ext uri="{FF2B5EF4-FFF2-40B4-BE49-F238E27FC236}">
                <a16:creationId xmlns:a16="http://schemas.microsoft.com/office/drawing/2014/main" id="{7D2634D5-1B73-653F-9B30-F4A7C6FAFB42}"/>
              </a:ext>
            </a:extLst>
          </p:cNvPr>
          <p:cNvSpPr/>
          <p:nvPr/>
        </p:nvSpPr>
        <p:spPr>
          <a:xfrm rot="5400000">
            <a:off x="7762800" y="2031362"/>
            <a:ext cx="2590642" cy="2590642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473E0C0-A348-5EDE-891C-7616DFDF8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3166">
            <a:off x="7176405" y="3121991"/>
            <a:ext cx="972000" cy="559233"/>
          </a:xfrm>
          <a:prstGeom prst="rect">
            <a:avLst/>
          </a:prstGeom>
        </p:spPr>
      </p:pic>
      <p:sp>
        <p:nvSpPr>
          <p:cNvPr id="5" name="Graphic 14">
            <a:extLst>
              <a:ext uri="{FF2B5EF4-FFF2-40B4-BE49-F238E27FC236}">
                <a16:creationId xmlns:a16="http://schemas.microsoft.com/office/drawing/2014/main" id="{28097111-CD39-ECD0-51CA-85192C48A3C0}"/>
              </a:ext>
            </a:extLst>
          </p:cNvPr>
          <p:cNvSpPr/>
          <p:nvPr/>
        </p:nvSpPr>
        <p:spPr>
          <a:xfrm rot="5400000">
            <a:off x="4800679" y="2031362"/>
            <a:ext cx="2590642" cy="2590642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4505" cap="flat">
            <a:noFill/>
            <a:prstDash val="solid"/>
            <a:miter/>
          </a:ln>
        </p:spPr>
        <p:txBody>
          <a:bodyPr vert="vert270"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5D7CBE-5484-E419-02F4-15BEF1491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3166">
            <a:off x="4258229" y="3121992"/>
            <a:ext cx="972000" cy="559233"/>
          </a:xfrm>
          <a:prstGeom prst="rect">
            <a:avLst/>
          </a:prstGeom>
        </p:spPr>
      </p:pic>
      <p:sp>
        <p:nvSpPr>
          <p:cNvPr id="8" name="Graphic 13">
            <a:extLst>
              <a:ext uri="{FF2B5EF4-FFF2-40B4-BE49-F238E27FC236}">
                <a16:creationId xmlns:a16="http://schemas.microsoft.com/office/drawing/2014/main" id="{08948276-F6AB-12AA-6AF3-C77A974349D5}"/>
              </a:ext>
            </a:extLst>
          </p:cNvPr>
          <p:cNvSpPr/>
          <p:nvPr/>
        </p:nvSpPr>
        <p:spPr>
          <a:xfrm>
            <a:off x="1838557" y="2031362"/>
            <a:ext cx="2590642" cy="2590642"/>
          </a:xfrm>
          <a:custGeom>
            <a:avLst/>
            <a:gdLst>
              <a:gd name="connsiteX0" fmla="*/ 0 w 2590642"/>
              <a:gd name="connsiteY0" fmla="*/ 0 h 2590642"/>
              <a:gd name="connsiteX1" fmla="*/ 0 w 2590642"/>
              <a:gd name="connsiteY1" fmla="*/ 1119061 h 2590642"/>
              <a:gd name="connsiteX2" fmla="*/ 1471581 w 2590642"/>
              <a:gd name="connsiteY2" fmla="*/ 2590643 h 2590642"/>
              <a:gd name="connsiteX3" fmla="*/ 2590643 w 2590642"/>
              <a:gd name="connsiteY3" fmla="*/ 2590643 h 2590642"/>
              <a:gd name="connsiteX4" fmla="*/ 2590643 w 2590642"/>
              <a:gd name="connsiteY4" fmla="*/ 0 h 2590642"/>
              <a:gd name="connsiteX5" fmla="*/ 0 w 2590642"/>
              <a:gd name="connsiteY5" fmla="*/ 0 h 25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42" h="2590642">
                <a:moveTo>
                  <a:pt x="0" y="0"/>
                </a:moveTo>
                <a:lnTo>
                  <a:pt x="0" y="1119061"/>
                </a:lnTo>
                <a:cubicBezTo>
                  <a:pt x="0" y="1931952"/>
                  <a:pt x="658691" y="2590643"/>
                  <a:pt x="1471581" y="2590643"/>
                </a:cubicBezTo>
                <a:lnTo>
                  <a:pt x="2590643" y="2590643"/>
                </a:lnTo>
                <a:lnTo>
                  <a:pt x="259064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450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US" sz="40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703A3-4A25-C9E2-16D5-7A45634ECCE5}"/>
              </a:ext>
            </a:extLst>
          </p:cNvPr>
          <p:cNvSpPr txBox="1"/>
          <p:nvPr/>
        </p:nvSpPr>
        <p:spPr>
          <a:xfrm>
            <a:off x="1604472" y="498764"/>
            <a:ext cx="8983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Take – Make – Dispose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31970D-879C-2D95-A694-93F69AA39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649" y="2922008"/>
            <a:ext cx="1080181" cy="561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1DDCA4-4B24-088C-0F1F-E603472B2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802" y="2834513"/>
            <a:ext cx="1121216" cy="875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F5EBCD-CCB0-DBCB-3A63-F22426528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526" y="2867458"/>
            <a:ext cx="1689582" cy="1013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1359B-30DF-2B97-DC56-DEC67767BA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cs typeface="Arial"/>
              </a:rPr>
              <a:t>Module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70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ED1CCAA-785B-18A7-C36F-8E218B418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910" y="1735122"/>
            <a:ext cx="3468357" cy="34396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E733BA-8881-0C44-E3A2-65D6BA2E4011}"/>
              </a:ext>
            </a:extLst>
          </p:cNvPr>
          <p:cNvSpPr txBox="1"/>
          <p:nvPr/>
        </p:nvSpPr>
        <p:spPr>
          <a:xfrm>
            <a:off x="4541374" y="2517694"/>
            <a:ext cx="3102717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/>
              <a:t>How would you define the circular economy? </a:t>
            </a:r>
          </a:p>
        </p:txBody>
      </p:sp>
    </p:spTree>
    <p:extLst>
      <p:ext uri="{BB962C8B-B14F-4D97-AF65-F5344CB8AC3E}">
        <p14:creationId xmlns:p14="http://schemas.microsoft.com/office/powerpoint/2010/main" val="1660173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63F545ED-6839-D674-E926-8060F9F0DD69}"/>
              </a:ext>
            </a:extLst>
          </p:cNvPr>
          <p:cNvSpPr/>
          <p:nvPr/>
        </p:nvSpPr>
        <p:spPr>
          <a:xfrm>
            <a:off x="-713926" y="1592949"/>
            <a:ext cx="9248825" cy="133172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300" b="0" i="0" u="none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	</a:t>
            </a:r>
          </a:p>
          <a:p>
            <a:r>
              <a:rPr lang="en-GB" sz="2300">
                <a:solidFill>
                  <a:sysClr val="windowText" lastClr="000000"/>
                </a:solidFill>
                <a:cs typeface="Arial" panose="020B0604020202020204" pitchFamily="34" charset="0"/>
              </a:rPr>
              <a:t>	</a:t>
            </a:r>
            <a:r>
              <a:rPr lang="en-GB" sz="2300" b="0" i="0" u="none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A circular economy decouples economic activity</a:t>
            </a:r>
          </a:p>
          <a:p>
            <a:r>
              <a:rPr lang="en-GB" sz="2300">
                <a:solidFill>
                  <a:sysClr val="windowText" lastClr="000000"/>
                </a:solidFill>
                <a:cs typeface="Arial" panose="020B0604020202020204" pitchFamily="34" charset="0"/>
              </a:rPr>
              <a:t>	</a:t>
            </a:r>
            <a:r>
              <a:rPr lang="en-GB" sz="2300" b="0" i="0" u="none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from the consumption of finite resources</a:t>
            </a:r>
            <a:endParaRPr lang="en-GB" sz="2300">
              <a:solidFill>
                <a:sysClr val="windowText" lastClr="000000"/>
              </a:solidFill>
              <a:latin typeface="+mn-lt"/>
              <a:cs typeface="Arial" panose="020B0604020202020204" pitchFamily="34" charset="0"/>
            </a:endParaRPr>
          </a:p>
          <a:p>
            <a:endParaRPr lang="en-US" sz="2300"/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CF301F23-6877-74B1-A258-08BCD83A3473}"/>
              </a:ext>
            </a:extLst>
          </p:cNvPr>
          <p:cNvSpPr/>
          <p:nvPr/>
        </p:nvSpPr>
        <p:spPr>
          <a:xfrm>
            <a:off x="-713926" y="2928631"/>
            <a:ext cx="11305726" cy="136033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300" b="0" i="0" u="none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	</a:t>
            </a:r>
          </a:p>
          <a:p>
            <a:r>
              <a:rPr lang="en-GB" sz="2300" b="0" i="0" u="none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	It eliminates waste and pollution, circulates products and </a:t>
            </a:r>
          </a:p>
          <a:p>
            <a:r>
              <a:rPr lang="en-GB" sz="2300">
                <a:solidFill>
                  <a:sysClr val="windowText" lastClr="000000"/>
                </a:solidFill>
                <a:cs typeface="Arial" panose="020B0604020202020204" pitchFamily="34" charset="0"/>
              </a:rPr>
              <a:t>	</a:t>
            </a:r>
            <a:r>
              <a:rPr lang="en-GB" sz="2300" b="0" i="0" u="none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materials (at their highest value) and regenerates nature</a:t>
            </a:r>
            <a:endParaRPr lang="en-GB" sz="2300">
              <a:solidFill>
                <a:sysClr val="windowText" lastClr="000000"/>
              </a:solidFill>
              <a:latin typeface="+mn-lt"/>
              <a:cs typeface="Arial" panose="020B0604020202020204" pitchFamily="34" charset="0"/>
            </a:endParaRPr>
          </a:p>
          <a:p>
            <a:endParaRPr lang="en-US" sz="2300"/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2D440543-B778-B291-491D-682C2D49B4B6}"/>
              </a:ext>
            </a:extLst>
          </p:cNvPr>
          <p:cNvSpPr/>
          <p:nvPr/>
        </p:nvSpPr>
        <p:spPr>
          <a:xfrm>
            <a:off x="-787772" y="4287044"/>
            <a:ext cx="12979772" cy="13603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300" b="0" i="0" u="none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	</a:t>
            </a:r>
          </a:p>
          <a:p>
            <a:r>
              <a:rPr lang="en-GB" sz="2300">
                <a:solidFill>
                  <a:sysClr val="windowText" lastClr="000000"/>
                </a:solidFill>
                <a:cs typeface="Arial" panose="020B0604020202020204" pitchFamily="34" charset="0"/>
              </a:rPr>
              <a:t>	</a:t>
            </a:r>
            <a:r>
              <a:rPr lang="en-GB" sz="2300" b="0" i="0" u="none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It is underpinned by a transition to renewable energy and materials</a:t>
            </a:r>
            <a:r>
              <a:rPr lang="en-US" sz="2300" b="0" i="0" u="none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 </a:t>
            </a:r>
            <a:endParaRPr lang="en-US" sz="2300" b="0" i="0">
              <a:solidFill>
                <a:sysClr val="windowText" lastClr="000000"/>
              </a:solidFill>
              <a:latin typeface="+mn-lt"/>
              <a:cs typeface="Arial" panose="020B0604020202020204" pitchFamily="34" charset="0"/>
            </a:endParaRPr>
          </a:p>
          <a:p>
            <a:endParaRPr lang="en-US" sz="230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FD5397-49A6-D048-EB56-93F0748B4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493" y="4462779"/>
            <a:ext cx="1193263" cy="79550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306779-BE25-D96F-2C07-392E7BFEDE10}"/>
              </a:ext>
            </a:extLst>
          </p:cNvPr>
          <p:cNvSpPr txBox="1">
            <a:spLocks/>
          </p:cNvSpPr>
          <p:nvPr/>
        </p:nvSpPr>
        <p:spPr>
          <a:xfrm>
            <a:off x="334962" y="359163"/>
            <a:ext cx="11522075" cy="5082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>
                <a:latin typeface="+mj-lt"/>
              </a:rPr>
              <a:t>Defining the circular economy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809E718-AE2D-7D3A-CE04-699A818C1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099" y="359569"/>
            <a:ext cx="853858" cy="1222397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4A9E46F-1B40-F741-583D-A0BF125E9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0958" y="3130041"/>
            <a:ext cx="952500" cy="942975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7CD15285-5D8F-0DCF-7C27-501D95059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869" y="1821521"/>
            <a:ext cx="8763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8281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28B2A384-A227-B040-8995-95E242327671}"/>
    </a:ext>
  </a:extLst>
</a:theme>
</file>

<file path=ppt/theme/theme2.xml><?xml version="1.0" encoding="utf-8"?>
<a:theme xmlns:a="http://schemas.openxmlformats.org/drawingml/2006/main" name="Activity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971114CA-3EE1-E243-B196-74C58EDD53C4}"/>
    </a:ext>
  </a:extLst>
</a:theme>
</file>

<file path=ppt/theme/theme3.xml><?xml version="1.0" encoding="utf-8"?>
<a:theme xmlns:a="http://schemas.openxmlformats.org/drawingml/2006/main" name="Feature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7C0921E7-F254-9F41-8948-5C7F38D8D16F}"/>
    </a:ext>
  </a:extLst>
</a:theme>
</file>

<file path=ppt/theme/theme4.xml><?xml version="1.0" encoding="utf-8"?>
<a:theme xmlns:a="http://schemas.openxmlformats.org/drawingml/2006/main" name="Split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3D3BFA4D-C799-BF41-BFE9-7F706544D846}"/>
    </a:ext>
  </a:extLst>
</a:theme>
</file>

<file path=ppt/theme/theme5.xml><?xml version="1.0" encoding="utf-8"?>
<a:theme xmlns:a="http://schemas.openxmlformats.org/drawingml/2006/main" name="Breaker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111754A4-EF6C-3346-AD3B-11DD48C39E96}"/>
    </a:ext>
  </a:extLst>
</a:theme>
</file>

<file path=ppt/theme/theme6.xml><?xml version="1.0" encoding="utf-8"?>
<a:theme xmlns:a="http://schemas.openxmlformats.org/drawingml/2006/main" name="Content Slides">
  <a:themeElements>
    <a:clrScheme name="CIRCuIT Academy">
      <a:dk1>
        <a:srgbClr val="000000"/>
      </a:dk1>
      <a:lt1>
        <a:srgbClr val="FEFFFF"/>
      </a:lt1>
      <a:dk2>
        <a:srgbClr val="000000"/>
      </a:dk2>
      <a:lt2>
        <a:srgbClr val="FEFFFF"/>
      </a:lt2>
      <a:accent1>
        <a:srgbClr val="79E1BF"/>
      </a:accent1>
      <a:accent2>
        <a:srgbClr val="D7C826"/>
      </a:accent2>
      <a:accent3>
        <a:srgbClr val="005F61"/>
      </a:accent3>
      <a:accent4>
        <a:srgbClr val="D3F5E9"/>
      </a:accent4>
      <a:accent5>
        <a:srgbClr val="D7C826"/>
      </a:accent5>
      <a:accent6>
        <a:srgbClr val="ABCACB"/>
      </a:accent6>
      <a:hlink>
        <a:srgbClr val="79E1BF"/>
      </a:hlink>
      <a:folHlink>
        <a:srgbClr val="79E1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ondon_CIRCuIT Academy_PPT_Template_V2" id="{655B803B-1A52-D642-8DB3-2E969B2F98A6}" vid="{48D677E9-E037-4349-A095-9091C2A06AD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575eb0-f575-4910-8268-b320dae1f7f1" xsi:nil="true"/>
    <lcf76f155ced4ddcb4097134ff3c332f xmlns="bee66060-23ff-4102-b8b6-91760b9b1630">
      <Terms xmlns="http://schemas.microsoft.com/office/infopath/2007/PartnerControls"/>
    </lcf76f155ced4ddcb4097134ff3c332f>
    <Image xmlns="bee66060-23ff-4102-b8b6-91760b9b1630" xsi:nil="true"/>
    <Date xmlns="bee66060-23ff-4102-b8b6-91760b9b16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73052E3CCCB47AB18CDE9D7FA170F" ma:contentTypeVersion="19" ma:contentTypeDescription="Create a new document." ma:contentTypeScope="" ma:versionID="496b171eae6afd6864f74806d7f649f8">
  <xsd:schema xmlns:xsd="http://www.w3.org/2001/XMLSchema" xmlns:xs="http://www.w3.org/2001/XMLSchema" xmlns:p="http://schemas.microsoft.com/office/2006/metadata/properties" xmlns:ns2="bee66060-23ff-4102-b8b6-91760b9b1630" xmlns:ns3="fb575eb0-f575-4910-8268-b320dae1f7f1" targetNamespace="http://schemas.microsoft.com/office/2006/metadata/properties" ma:root="true" ma:fieldsID="c22ca4246fdf2929366ffd99220165e0" ns2:_="" ns3:_="">
    <xsd:import namespace="bee66060-23ff-4102-b8b6-91760b9b1630"/>
    <xsd:import namespace="fb575eb0-f575-4910-8268-b320dae1f7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e66060-23ff-4102-b8b6-91760b9b16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format="Thumbnail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168b652-07b7-44d4-95bf-e9b618fb4a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75eb0-f575-4910-8268-b320dae1f7f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aadfb84-4feb-4757-a220-232aa572c6bf}" ma:internalName="TaxCatchAll" ma:showField="CatchAllData" ma:web="fb575eb0-f575-4910-8268-b320dae1f7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7EE701-992E-469F-B7CA-B3C7C140F094}">
  <ds:schemaRefs>
    <ds:schemaRef ds:uri="http://schemas.microsoft.com/office/2006/metadata/properties"/>
    <ds:schemaRef ds:uri="http://schemas.microsoft.com/office/infopath/2007/PartnerControls"/>
    <ds:schemaRef ds:uri="fb575eb0-f575-4910-8268-b320dae1f7f1"/>
    <ds:schemaRef ds:uri="bee66060-23ff-4102-b8b6-91760b9b1630"/>
  </ds:schemaRefs>
</ds:datastoreItem>
</file>

<file path=customXml/itemProps2.xml><?xml version="1.0" encoding="utf-8"?>
<ds:datastoreItem xmlns:ds="http://schemas.openxmlformats.org/officeDocument/2006/customXml" ds:itemID="{1048D866-5C18-4F3C-8DDA-5FBD96C23D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D30456-E13D-4FE0-9071-1D29BE59B4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e66060-23ff-4102-b8b6-91760b9b1630"/>
    <ds:schemaRef ds:uri="fb575eb0-f575-4910-8268-b320dae1f7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 Academy_PPT_Template_V2</Template>
  <TotalTime>74</TotalTime>
  <Words>1741</Words>
  <Application>Microsoft Office PowerPoint</Application>
  <PresentationFormat>Widescreen</PresentationFormat>
  <Paragraphs>363</Paragraphs>
  <Slides>59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Title Slides</vt:lpstr>
      <vt:lpstr>Activity Slides</vt:lpstr>
      <vt:lpstr>Feature Slides</vt:lpstr>
      <vt:lpstr>Split Slides</vt:lpstr>
      <vt:lpstr>Breaker Slides</vt:lpstr>
      <vt:lpstr>Content Slides</vt:lpstr>
      <vt:lpstr>Building Circular Cities:  An introduction to the circular economy in the built environment</vt:lpstr>
      <vt:lpstr>PowerPoint Presentation</vt:lpstr>
      <vt:lpstr>PowerPoint Presentation</vt:lpstr>
      <vt:lpstr>PowerPoint Presentation</vt:lpstr>
      <vt:lpstr>What is the circular economy?</vt:lpstr>
      <vt:lpstr>The Issue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Circular Design Strategies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Negativity Dump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actions cities can take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Activity: Backcasting</vt:lpstr>
      <vt:lpstr>PowerPoint Presentation</vt:lpstr>
      <vt:lpstr>PowerPoint Presentation</vt:lpstr>
      <vt:lpstr>Questions?</vt:lpstr>
      <vt:lpstr>Thank you!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Circular Cities: An introduction to the circular economy in the built environment</dc:title>
  <dc:creator>Bethany Adams</dc:creator>
  <cp:lastModifiedBy>Tessa Devreese</cp:lastModifiedBy>
  <cp:revision>455</cp:revision>
  <dcterms:created xsi:type="dcterms:W3CDTF">2023-02-22T11:18:33Z</dcterms:created>
  <dcterms:modified xsi:type="dcterms:W3CDTF">2023-06-28T10:36:14Z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0x01010030373052E3CCCB47AB18CDE9D7FA170F</vt:lpwstr>
  </property>
  <property fmtid="{D5CDD505-2E9C-101B-9397-08002B2CF9AE}" pid="3" name="MediaServiceImageTags">
    <vt:lpwstr/>
  </property>
</Properties>
</file>